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53" r:id="rId1"/>
  </p:sldMasterIdLst>
  <p:notesMasterIdLst>
    <p:notesMasterId r:id="rId104"/>
  </p:notesMasterIdLst>
  <p:sldIdLst>
    <p:sldId id="256" r:id="rId2"/>
    <p:sldId id="257" r:id="rId3"/>
    <p:sldId id="321" r:id="rId4"/>
    <p:sldId id="297" r:id="rId5"/>
    <p:sldId id="414" r:id="rId6"/>
    <p:sldId id="307" r:id="rId7"/>
    <p:sldId id="308" r:id="rId8"/>
    <p:sldId id="309" r:id="rId9"/>
    <p:sldId id="314" r:id="rId10"/>
    <p:sldId id="322" r:id="rId11"/>
    <p:sldId id="310" r:id="rId12"/>
    <p:sldId id="326" r:id="rId13"/>
    <p:sldId id="306" r:id="rId14"/>
    <p:sldId id="319" r:id="rId15"/>
    <p:sldId id="327" r:id="rId16"/>
    <p:sldId id="325" r:id="rId17"/>
    <p:sldId id="315" r:id="rId18"/>
    <p:sldId id="316" r:id="rId19"/>
    <p:sldId id="317" r:id="rId20"/>
    <p:sldId id="313" r:id="rId21"/>
    <p:sldId id="318" r:id="rId22"/>
    <p:sldId id="311" r:id="rId23"/>
    <p:sldId id="320" r:id="rId24"/>
    <p:sldId id="312" r:id="rId25"/>
    <p:sldId id="324" r:id="rId26"/>
    <p:sldId id="420" r:id="rId27"/>
    <p:sldId id="421" r:id="rId28"/>
    <p:sldId id="422" r:id="rId29"/>
    <p:sldId id="423" r:id="rId30"/>
    <p:sldId id="419" r:id="rId31"/>
    <p:sldId id="416" r:id="rId32"/>
    <p:sldId id="424" r:id="rId33"/>
    <p:sldId id="429" r:id="rId34"/>
    <p:sldId id="425" r:id="rId35"/>
    <p:sldId id="417" r:id="rId36"/>
    <p:sldId id="430" r:id="rId37"/>
    <p:sldId id="415" r:id="rId38"/>
    <p:sldId id="431" r:id="rId39"/>
    <p:sldId id="433" r:id="rId40"/>
    <p:sldId id="432" r:id="rId41"/>
    <p:sldId id="418" r:id="rId42"/>
    <p:sldId id="329" r:id="rId43"/>
    <p:sldId id="387" r:id="rId44"/>
    <p:sldId id="336" r:id="rId45"/>
    <p:sldId id="341" r:id="rId46"/>
    <p:sldId id="366" r:id="rId47"/>
    <p:sldId id="340" r:id="rId48"/>
    <p:sldId id="353" r:id="rId49"/>
    <p:sldId id="333" r:id="rId50"/>
    <p:sldId id="334" r:id="rId51"/>
    <p:sldId id="335" r:id="rId52"/>
    <p:sldId id="337" r:id="rId53"/>
    <p:sldId id="339" r:id="rId54"/>
    <p:sldId id="338" r:id="rId55"/>
    <p:sldId id="346" r:id="rId56"/>
    <p:sldId id="343" r:id="rId57"/>
    <p:sldId id="347" r:id="rId58"/>
    <p:sldId id="344" r:id="rId59"/>
    <p:sldId id="352" r:id="rId60"/>
    <p:sldId id="367" r:id="rId61"/>
    <p:sldId id="368" r:id="rId62"/>
    <p:sldId id="388" r:id="rId63"/>
    <p:sldId id="389" r:id="rId64"/>
    <p:sldId id="330" r:id="rId65"/>
    <p:sldId id="331" r:id="rId66"/>
    <p:sldId id="349" r:id="rId67"/>
    <p:sldId id="390" r:id="rId68"/>
    <p:sldId id="350" r:id="rId69"/>
    <p:sldId id="359" r:id="rId70"/>
    <p:sldId id="360" r:id="rId71"/>
    <p:sldId id="371" r:id="rId72"/>
    <p:sldId id="372" r:id="rId73"/>
    <p:sldId id="373" r:id="rId74"/>
    <p:sldId id="374" r:id="rId75"/>
    <p:sldId id="361" r:id="rId76"/>
    <p:sldId id="375" r:id="rId77"/>
    <p:sldId id="376" r:id="rId78"/>
    <p:sldId id="377" r:id="rId79"/>
    <p:sldId id="391" r:id="rId80"/>
    <p:sldId id="394" r:id="rId81"/>
    <p:sldId id="395" r:id="rId82"/>
    <p:sldId id="392" r:id="rId83"/>
    <p:sldId id="393" r:id="rId84"/>
    <p:sldId id="396" r:id="rId85"/>
    <p:sldId id="397" r:id="rId86"/>
    <p:sldId id="398" r:id="rId87"/>
    <p:sldId id="399" r:id="rId88"/>
    <p:sldId id="400" r:id="rId89"/>
    <p:sldId id="401" r:id="rId90"/>
    <p:sldId id="402" r:id="rId91"/>
    <p:sldId id="403" r:id="rId92"/>
    <p:sldId id="404" r:id="rId93"/>
    <p:sldId id="405" r:id="rId94"/>
    <p:sldId id="406" r:id="rId95"/>
    <p:sldId id="407" r:id="rId96"/>
    <p:sldId id="408" r:id="rId97"/>
    <p:sldId id="409" r:id="rId98"/>
    <p:sldId id="410" r:id="rId99"/>
    <p:sldId id="411" r:id="rId100"/>
    <p:sldId id="412" r:id="rId101"/>
    <p:sldId id="413" r:id="rId102"/>
    <p:sldId id="263" r:id="rId103"/>
  </p:sldIdLst>
  <p:sldSz cx="9144000" cy="5143500" type="screen16x9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기본 구역" id="{EA94874E-FCB2-7042-9A6A-98C626851B89}">
          <p14:sldIdLst>
            <p14:sldId id="256"/>
          </p14:sldIdLst>
        </p14:section>
        <p14:section name="codepipeline" id="{EE05CD55-0DDF-5C48-B15D-4F9914A5DB1F}">
          <p14:sldIdLst>
            <p14:sldId id="257"/>
            <p14:sldId id="321"/>
            <p14:sldId id="297"/>
            <p14:sldId id="414"/>
            <p14:sldId id="307"/>
            <p14:sldId id="308"/>
            <p14:sldId id="309"/>
            <p14:sldId id="314"/>
            <p14:sldId id="322"/>
            <p14:sldId id="310"/>
            <p14:sldId id="326"/>
            <p14:sldId id="306"/>
            <p14:sldId id="319"/>
            <p14:sldId id="327"/>
            <p14:sldId id="325"/>
            <p14:sldId id="315"/>
            <p14:sldId id="316"/>
            <p14:sldId id="317"/>
            <p14:sldId id="313"/>
            <p14:sldId id="318"/>
            <p14:sldId id="311"/>
            <p14:sldId id="320"/>
            <p14:sldId id="312"/>
            <p14:sldId id="324"/>
            <p14:sldId id="420"/>
            <p14:sldId id="421"/>
            <p14:sldId id="422"/>
            <p14:sldId id="423"/>
            <p14:sldId id="419"/>
            <p14:sldId id="416"/>
            <p14:sldId id="424"/>
            <p14:sldId id="429"/>
            <p14:sldId id="425"/>
            <p14:sldId id="417"/>
            <p14:sldId id="430"/>
            <p14:sldId id="415"/>
            <p14:sldId id="431"/>
            <p14:sldId id="433"/>
            <p14:sldId id="432"/>
            <p14:sldId id="418"/>
          </p14:sldIdLst>
        </p14:section>
        <p14:section name="jenkins" id="{D8419978-5BE1-9A4E-A77A-EB0823772C13}">
          <p14:sldIdLst>
            <p14:sldId id="329"/>
            <p14:sldId id="387"/>
            <p14:sldId id="336"/>
            <p14:sldId id="341"/>
            <p14:sldId id="366"/>
            <p14:sldId id="340"/>
            <p14:sldId id="353"/>
            <p14:sldId id="333"/>
            <p14:sldId id="334"/>
            <p14:sldId id="335"/>
            <p14:sldId id="337"/>
            <p14:sldId id="339"/>
            <p14:sldId id="338"/>
            <p14:sldId id="346"/>
            <p14:sldId id="343"/>
            <p14:sldId id="347"/>
            <p14:sldId id="344"/>
            <p14:sldId id="352"/>
            <p14:sldId id="367"/>
            <p14:sldId id="368"/>
            <p14:sldId id="388"/>
            <p14:sldId id="389"/>
            <p14:sldId id="330"/>
            <p14:sldId id="331"/>
            <p14:sldId id="349"/>
            <p14:sldId id="390"/>
            <p14:sldId id="350"/>
            <p14:sldId id="359"/>
            <p14:sldId id="360"/>
            <p14:sldId id="371"/>
            <p14:sldId id="372"/>
            <p14:sldId id="373"/>
            <p14:sldId id="374"/>
            <p14:sldId id="361"/>
            <p14:sldId id="375"/>
            <p14:sldId id="376"/>
            <p14:sldId id="377"/>
            <p14:sldId id="391"/>
            <p14:sldId id="394"/>
            <p14:sldId id="395"/>
            <p14:sldId id="392"/>
            <p14:sldId id="393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pos="144">
          <p15:clr>
            <a:srgbClr val="9AA0A6"/>
          </p15:clr>
        </p15:guide>
        <p15:guide id="2" pos="5616">
          <p15:clr>
            <a:srgbClr val="9AA0A6"/>
          </p15:clr>
        </p15:guide>
        <p15:guide id="3" orient="horz" pos="373" userDrawn="1">
          <p15:clr>
            <a:srgbClr val="9AA0A6"/>
          </p15:clr>
        </p15:guide>
        <p15:guide id="4" orient="horz" pos="2981" userDrawn="1">
          <p15:clr>
            <a:srgbClr val="9AA0A6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FF16"/>
    <a:srgbClr val="0000FF"/>
    <a:srgbClr val="660066"/>
    <a:srgbClr val="E98E31"/>
    <a:srgbClr val="FBFBFB"/>
    <a:srgbClr val="969696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E3E5DC-8AD4-4127-86BE-870EC9926459}">
  <a:tblStyle styleId="{91E3E5DC-8AD4-4127-86BE-870EC992645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13" autoAdjust="0"/>
    <p:restoredTop sz="87225" autoAdjust="0"/>
  </p:normalViewPr>
  <p:slideViewPr>
    <p:cSldViewPr snapToGrid="0">
      <p:cViewPr varScale="1">
        <p:scale>
          <a:sx n="143" d="100"/>
          <a:sy n="143" d="100"/>
        </p:scale>
        <p:origin x="576" y="192"/>
      </p:cViewPr>
      <p:guideLst>
        <p:guide pos="144"/>
        <p:guide pos="5616"/>
        <p:guide orient="horz" pos="373"/>
        <p:guide orient="horz" pos="2981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howGuides="1">
      <p:cViewPr varScale="1">
        <p:scale>
          <a:sx n="78" d="100"/>
          <a:sy n="78" d="100"/>
        </p:scale>
        <p:origin x="3784" y="17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0443" y="0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9440873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안녕하십니까</a:t>
            </a:r>
            <a:r>
              <a:rPr lang="en-US" altLang="ko-KR" dirty="0"/>
              <a:t>. </a:t>
            </a:r>
            <a:r>
              <a:rPr lang="en-US" altLang="ko-KR" dirty="0" err="1"/>
              <a:t>Megazone</a:t>
            </a:r>
            <a:r>
              <a:rPr lang="en-US" altLang="ko-KR" baseline="0" dirty="0"/>
              <a:t> Cloud </a:t>
            </a:r>
            <a:r>
              <a:rPr lang="ko-KR" altLang="en-US" baseline="0" dirty="0"/>
              <a:t>에서 </a:t>
            </a:r>
            <a:r>
              <a:rPr lang="en-US" altLang="ko-KR" baseline="0" dirty="0"/>
              <a:t>Pre sales </a:t>
            </a:r>
            <a:r>
              <a:rPr lang="ko-KR" altLang="en-US" baseline="0" dirty="0"/>
              <a:t>를 담당하고 있는 김완규 매니저 입니다</a:t>
            </a:r>
            <a:r>
              <a:rPr lang="en-US" altLang="ko-KR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이번</a:t>
            </a:r>
            <a:r>
              <a:rPr lang="ko-KR" altLang="en-US" baseline="0" dirty="0"/>
              <a:t> 시간에는 여기 자리하신 대학의 </a:t>
            </a:r>
            <a:r>
              <a:rPr lang="en-US" altLang="ko-KR" baseline="0" dirty="0"/>
              <a:t>IT </a:t>
            </a:r>
            <a:r>
              <a:rPr lang="ko-KR" altLang="en-US" baseline="0" dirty="0"/>
              <a:t>서비스 관리자 분들이 </a:t>
            </a:r>
            <a:r>
              <a:rPr lang="en-US" altLang="ko-KR" baseline="0" dirty="0"/>
              <a:t>Cloud Migration </a:t>
            </a:r>
            <a:r>
              <a:rPr lang="ko-KR" altLang="en-US" baseline="0" dirty="0"/>
              <a:t>을 진행하려고 </a:t>
            </a:r>
            <a:r>
              <a:rPr lang="ko-KR" altLang="en-US" baseline="0" dirty="0" err="1"/>
              <a:t>할때</a:t>
            </a:r>
            <a:r>
              <a:rPr lang="ko-KR" altLang="en-US" baseline="0" dirty="0"/>
              <a:t> 어떻게 접근하시면 되는지에 대한 설명과 더불어 대학의 </a:t>
            </a:r>
            <a:r>
              <a:rPr lang="en-US" altLang="ko-KR" baseline="0" dirty="0"/>
              <a:t>AWS </a:t>
            </a:r>
            <a:r>
              <a:rPr lang="ko-KR" altLang="en-US" baseline="0" dirty="0"/>
              <a:t>도입 사례를 전달 드리려고 합니다</a:t>
            </a:r>
            <a:r>
              <a:rPr lang="en-US" altLang="ko-KR" baseline="0" dirty="0"/>
              <a:t>.</a:t>
            </a:r>
            <a:endParaRPr dirty="0"/>
          </a:p>
        </p:txBody>
      </p:sp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26912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12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96123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13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90324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14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00438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15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36974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16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343038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17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217864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18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08264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19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32647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24281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21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51267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pass</a:t>
            </a:r>
          </a:p>
        </p:txBody>
      </p:sp>
      <p:sp>
        <p:nvSpPr>
          <p:cNvPr id="63" name="Google Shape;63;p2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1953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22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103039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23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880230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25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052554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26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942606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27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273748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28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7608794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32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8031292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pass</a:t>
            </a:r>
          </a:p>
        </p:txBody>
      </p:sp>
      <p:sp>
        <p:nvSpPr>
          <p:cNvPr id="63" name="Google Shape;63;p2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41200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43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445406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44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8805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048504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45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158007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46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603613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47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248837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48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849524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49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765827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50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728005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51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057435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52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031253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53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072009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54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23045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862251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55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158392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56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501546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57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066818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58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248464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59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585908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60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316769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61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96963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62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8686886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63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274541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64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75273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881728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65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569457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67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66184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68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4011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69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647317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70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6481160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71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2500443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72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698512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73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121518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74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2041102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75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05958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9545570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76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0242059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77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8893109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78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0598809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79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8779351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80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9897763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81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5355721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82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3967572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83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1096860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84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0197550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85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4181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7258555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86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6139624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87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709144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88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6118171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89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4166840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90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7829274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91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8633654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92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1924533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93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8939084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94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9593052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95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72862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8315782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96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108231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97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0819084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98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4941052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99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5682873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100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0477508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64" name="Google Shape;16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4351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67993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">
  <p:cSld name="Main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3784842"/>
            <a:ext cx="9144000" cy="135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754550" y="327225"/>
            <a:ext cx="26520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ASIA &amp; KOREA No.1 Consulting</a:t>
            </a:r>
            <a:r>
              <a:rPr lang="en-US" sz="1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Partner</a:t>
            </a:r>
            <a:endParaRPr sz="1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" name="Google Shape;13;p2"/>
          <p:cNvCxnSpPr/>
          <p:nvPr/>
        </p:nvCxnSpPr>
        <p:spPr>
          <a:xfrm>
            <a:off x="817700" y="534974"/>
            <a:ext cx="25257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Google Shape;14;p2"/>
          <p:cNvSpPr/>
          <p:nvPr/>
        </p:nvSpPr>
        <p:spPr>
          <a:xfrm>
            <a:off x="1" y="143100"/>
            <a:ext cx="6291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1" y="141659"/>
            <a:ext cx="629100" cy="3999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8990" y="143988"/>
            <a:ext cx="396274" cy="3962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84955" y="4229475"/>
            <a:ext cx="1774090" cy="469433"/>
          </a:xfrm>
          <a:prstGeom prst="rect">
            <a:avLst/>
          </a:prstGeom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ualt Slide Style #2">
  <p:cSld name="Defualt Slide Style #2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1" y="143100"/>
            <a:ext cx="6291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3"/>
          <p:cNvSpPr/>
          <p:nvPr/>
        </p:nvSpPr>
        <p:spPr>
          <a:xfrm>
            <a:off x="1" y="141659"/>
            <a:ext cx="629100" cy="3999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" name="Google Shape;24;p3"/>
          <p:cNvCxnSpPr/>
          <p:nvPr/>
        </p:nvCxnSpPr>
        <p:spPr>
          <a:xfrm>
            <a:off x="817700" y="534974"/>
            <a:ext cx="25257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8990" y="143988"/>
            <a:ext cx="396274" cy="396274"/>
          </a:xfrm>
          <a:prstGeom prst="rect">
            <a:avLst/>
          </a:prstGeom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ualt Slide Style #2" preserve="1">
  <p:cSld name="1_Defualt Slide Style #2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80285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t="2147"/>
          <a:stretch/>
        </p:blipFill>
        <p:spPr>
          <a:xfrm>
            <a:off x="0" y="5"/>
            <a:ext cx="914398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/>
        </p:nvSpPr>
        <p:spPr>
          <a:xfrm>
            <a:off x="3708136" y="2508808"/>
            <a:ext cx="1868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Thank you</a:t>
            </a:r>
            <a:endParaRPr sz="2700" b="1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" name="Google Shape;29;p4"/>
          <p:cNvSpPr/>
          <p:nvPr/>
        </p:nvSpPr>
        <p:spPr>
          <a:xfrm>
            <a:off x="3552797" y="3187381"/>
            <a:ext cx="23379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ASIA &amp; KOREA No.1 Consulting Partner</a:t>
            </a:r>
            <a:endParaRPr sz="900" b="1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40122" y="1466680"/>
            <a:ext cx="963251" cy="9571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onten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05375" y="2327971"/>
            <a:ext cx="4238625" cy="2815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02" y="4706164"/>
            <a:ext cx="515668" cy="40601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5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5"/>
          <p:cNvSpPr/>
          <p:nvPr/>
        </p:nvSpPr>
        <p:spPr>
          <a:xfrm>
            <a:off x="750650" y="169950"/>
            <a:ext cx="14463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" name="Google Shape;49;p5"/>
          <p:cNvSpPr/>
          <p:nvPr/>
        </p:nvSpPr>
        <p:spPr>
          <a:xfrm>
            <a:off x="1" y="143100"/>
            <a:ext cx="6291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5"/>
          <p:cNvSpPr/>
          <p:nvPr/>
        </p:nvSpPr>
        <p:spPr>
          <a:xfrm>
            <a:off x="1" y="141659"/>
            <a:ext cx="629100" cy="3999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8990" y="143988"/>
            <a:ext cx="396274" cy="396274"/>
          </a:xfrm>
          <a:prstGeom prst="rect">
            <a:avLst/>
          </a:prstGeom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">
  <p:cSld name="Sub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6"/>
          <p:cNvPicPr preferRelativeResize="0"/>
          <p:nvPr/>
        </p:nvPicPr>
        <p:blipFill rotWithShape="1">
          <a:blip r:embed="rId2">
            <a:alphaModFix/>
          </a:blip>
          <a:srcRect t="2147"/>
          <a:stretch/>
        </p:blipFill>
        <p:spPr>
          <a:xfrm>
            <a:off x="19" y="8"/>
            <a:ext cx="9143980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0" r:id="rId4"/>
    <p:sldLayoutId id="2147483651" r:id="rId5"/>
    <p:sldLayoutId id="2147483652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18" Type="http://schemas.openxmlformats.org/officeDocument/2006/relationships/image" Target="../media/image24.png"/><Relationship Id="rId3" Type="http://schemas.openxmlformats.org/officeDocument/2006/relationships/image" Target="../media/image9.svg"/><Relationship Id="rId21" Type="http://schemas.openxmlformats.org/officeDocument/2006/relationships/image" Target="../media/image27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5" Type="http://schemas.openxmlformats.org/officeDocument/2006/relationships/image" Target="../media/image31.sv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24" Type="http://schemas.openxmlformats.org/officeDocument/2006/relationships/image" Target="../media/image30.png"/><Relationship Id="rId5" Type="http://schemas.openxmlformats.org/officeDocument/2006/relationships/image" Target="../media/image11.svg"/><Relationship Id="rId15" Type="http://schemas.openxmlformats.org/officeDocument/2006/relationships/image" Target="../media/image21.svg"/><Relationship Id="rId23" Type="http://schemas.openxmlformats.org/officeDocument/2006/relationships/image" Target="../media/image29.svg"/><Relationship Id="rId10" Type="http://schemas.openxmlformats.org/officeDocument/2006/relationships/image" Target="../media/image16.png"/><Relationship Id="rId19" Type="http://schemas.openxmlformats.org/officeDocument/2006/relationships/image" Target="../media/image25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7.svg"/><Relationship Id="rId18" Type="http://schemas.openxmlformats.org/officeDocument/2006/relationships/image" Target="../media/image29.svg"/><Relationship Id="rId3" Type="http://schemas.openxmlformats.org/officeDocument/2006/relationships/image" Target="../media/image9.svg"/><Relationship Id="rId21" Type="http://schemas.openxmlformats.org/officeDocument/2006/relationships/image" Target="../media/image92.tiff"/><Relationship Id="rId7" Type="http://schemas.openxmlformats.org/officeDocument/2006/relationships/image" Target="../media/image21.svg"/><Relationship Id="rId12" Type="http://schemas.openxmlformats.org/officeDocument/2006/relationships/image" Target="../media/image16.png"/><Relationship Id="rId17" Type="http://schemas.openxmlformats.org/officeDocument/2006/relationships/image" Target="../media/image28.png"/><Relationship Id="rId2" Type="http://schemas.openxmlformats.org/officeDocument/2006/relationships/image" Target="../media/image8.png"/><Relationship Id="rId16" Type="http://schemas.microsoft.com/office/2007/relationships/hdphoto" Target="../media/hdphoto1.wdp"/><Relationship Id="rId20" Type="http://schemas.openxmlformats.org/officeDocument/2006/relationships/image" Target="../media/image91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11" Type="http://schemas.openxmlformats.org/officeDocument/2006/relationships/image" Target="../media/image31.svg"/><Relationship Id="rId5" Type="http://schemas.openxmlformats.org/officeDocument/2006/relationships/image" Target="../media/image27.svg"/><Relationship Id="rId15" Type="http://schemas.openxmlformats.org/officeDocument/2006/relationships/image" Target="../media/image89.png"/><Relationship Id="rId10" Type="http://schemas.openxmlformats.org/officeDocument/2006/relationships/image" Target="../media/image30.png"/><Relationship Id="rId19" Type="http://schemas.openxmlformats.org/officeDocument/2006/relationships/image" Target="../media/image90.tiff"/><Relationship Id="rId4" Type="http://schemas.openxmlformats.org/officeDocument/2006/relationships/image" Target="../media/image26.png"/><Relationship Id="rId9" Type="http://schemas.openxmlformats.org/officeDocument/2006/relationships/image" Target="../media/image25.svg"/><Relationship Id="rId14" Type="http://schemas.openxmlformats.org/officeDocument/2006/relationships/image" Target="../media/image88.tiff"/><Relationship Id="rId22" Type="http://schemas.openxmlformats.org/officeDocument/2006/relationships/image" Target="../media/image93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yolin97/awscicd_source.gi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ko_kr/codedeploy/latest/userguide/instances-ec2-create.html" TargetMode="External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aws.amazon.com/ko_kr/codedeploy/latest/userguide/resource-kit.html#resource-kit-bucket-names" TargetMode="External"/><Relationship Id="rId5" Type="http://schemas.openxmlformats.org/officeDocument/2006/relationships/hyperlink" Target="https://bucket-name.s3.amazonaws.com/latest/install" TargetMode="External"/><Relationship Id="rId4" Type="http://schemas.openxmlformats.org/officeDocument/2006/relationships/hyperlink" Target="https://aws-codedeploy-us-west-2.s3.us-west-2.amazonaws.com/latest/install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wnload.java.net/openjdk/jdk8u41/ri/openjdk-8u41-b04-linux-x64-14_jan_2020.tar.gz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>
            <a:spLocks noGrp="1"/>
          </p:cNvSpPr>
          <p:nvPr>
            <p:ph type="body" idx="1"/>
          </p:nvPr>
        </p:nvSpPr>
        <p:spPr>
          <a:xfrm>
            <a:off x="1602485" y="1491750"/>
            <a:ext cx="594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lnSpc>
                <a:spcPct val="90000"/>
              </a:lnSpc>
              <a:buSzPts val="2700"/>
            </a:pPr>
            <a:r>
              <a:rPr lang="en-US" altLang="ko-KR" sz="2400" b="1" dirty="0">
                <a:latin typeface="Malgun Gothic"/>
                <a:ea typeface="Malgun Gothic"/>
                <a:cs typeface="Malgun Gothic"/>
                <a:sym typeface="Malgun Gothic"/>
              </a:rPr>
              <a:t>Spring </a:t>
            </a:r>
            <a:r>
              <a:rPr lang="ko-KR" altLang="en-US" sz="2400" b="1" dirty="0">
                <a:latin typeface="Malgun Gothic"/>
                <a:ea typeface="Malgun Gothic"/>
                <a:cs typeface="Malgun Gothic"/>
                <a:sym typeface="Malgun Gothic"/>
              </a:rPr>
              <a:t>프로젝트 </a:t>
            </a:r>
            <a:r>
              <a:rPr lang="en-US" altLang="ko-KR" sz="2400" b="1" dirty="0">
                <a:latin typeface="Malgun Gothic"/>
                <a:ea typeface="Malgun Gothic"/>
                <a:cs typeface="Malgun Gothic"/>
                <a:sym typeface="Malgun Gothic"/>
              </a:rPr>
              <a:t>CI/CD </a:t>
            </a:r>
            <a:r>
              <a:rPr lang="ko-KR" altLang="en-US" sz="2400" b="1" dirty="0">
                <a:latin typeface="Malgun Gothic"/>
                <a:ea typeface="Malgun Gothic"/>
                <a:cs typeface="Malgun Gothic"/>
                <a:sym typeface="Malgun Gothic"/>
              </a:rPr>
              <a:t>연동</a:t>
            </a:r>
            <a:endParaRPr lang="en-US" altLang="ko-KR" sz="24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 algn="ctr">
              <a:lnSpc>
                <a:spcPct val="90000"/>
              </a:lnSpc>
              <a:buSzPts val="2700"/>
            </a:pPr>
            <a:r>
              <a:rPr lang="en-US" altLang="ko-KR" sz="2400" b="1" dirty="0"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ko-KR" altLang="en-US" sz="2400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2400" b="1" dirty="0">
                <a:latin typeface="Malgun Gothic"/>
                <a:ea typeface="Malgun Gothic"/>
                <a:cs typeface="Malgun Gothic"/>
                <a:sym typeface="Malgun Gothic"/>
              </a:rPr>
              <a:t>AWS </a:t>
            </a:r>
            <a:r>
              <a:rPr lang="en-US" altLang="ko-KR" sz="2400" b="1" dirty="0" err="1">
                <a:latin typeface="Malgun Gothic"/>
                <a:ea typeface="Malgun Gothic"/>
                <a:cs typeface="Malgun Gothic"/>
                <a:sym typeface="Malgun Gothic"/>
              </a:rPr>
              <a:t>CodePipeline</a:t>
            </a:r>
            <a:r>
              <a:rPr lang="ko-KR" altLang="en-US" sz="2400" b="1" dirty="0">
                <a:latin typeface="Malgun Gothic"/>
                <a:ea typeface="Malgun Gothic"/>
                <a:cs typeface="Malgun Gothic"/>
                <a:sym typeface="Malgun Gothic"/>
              </a:rPr>
              <a:t> 및 </a:t>
            </a:r>
            <a:r>
              <a:rPr lang="en-US" altLang="ko-KR" sz="2400" b="1" dirty="0">
                <a:latin typeface="Malgun Gothic"/>
                <a:ea typeface="Malgun Gothic"/>
                <a:cs typeface="Malgun Gothic"/>
                <a:sym typeface="Malgun Gothic"/>
              </a:rPr>
              <a:t>Jenkins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530252-B6DA-E049-B3A5-C429EFDBFA8F}"/>
              </a:ext>
            </a:extLst>
          </p:cNvPr>
          <p:cNvSpPr txBox="1"/>
          <p:nvPr/>
        </p:nvSpPr>
        <p:spPr>
          <a:xfrm>
            <a:off x="2201835" y="3370313"/>
            <a:ext cx="4741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2021.</a:t>
            </a:r>
            <a:r>
              <a:rPr kumimoji="0"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kumimoji="0"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AD6FF56-4DE2-694A-8699-E570993761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sp>
        <p:nvSpPr>
          <p:cNvPr id="4" name="Google Shape;90;p9">
            <a:extLst>
              <a:ext uri="{FF2B5EF4-FFF2-40B4-BE49-F238E27FC236}">
                <a16:creationId xmlns:a16="http://schemas.microsoft.com/office/drawing/2014/main" id="{A4F40C46-2F9E-3E4E-A5C4-B59B8EC79B54}"/>
              </a:ext>
            </a:extLst>
          </p:cNvPr>
          <p:cNvSpPr/>
          <p:nvPr/>
        </p:nvSpPr>
        <p:spPr>
          <a:xfrm>
            <a:off x="228600" y="592138"/>
            <a:ext cx="8686800" cy="29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marR="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Pom.xml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53EA36-50ED-9043-B923-663988850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646" y="822758"/>
            <a:ext cx="5511800" cy="4038600"/>
          </a:xfrm>
          <a:prstGeom prst="rect">
            <a:avLst/>
          </a:prstGeom>
        </p:spPr>
      </p:pic>
      <p:sp>
        <p:nvSpPr>
          <p:cNvPr id="6" name="Google Shape;73;p9">
            <a:extLst>
              <a:ext uri="{FF2B5EF4-FFF2-40B4-BE49-F238E27FC236}">
                <a16:creationId xmlns:a16="http://schemas.microsoft.com/office/drawing/2014/main" id="{6602FD7A-49B7-304B-B02C-C63ACFCCB1E9}"/>
              </a:ext>
            </a:extLst>
          </p:cNvPr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I. Code Commit</a:t>
            </a:r>
            <a:endParaRPr lang="ko-KR" altLang="en-US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3555393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99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VII. Slack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연동하여 채널에 배포 알림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F65AA-FF01-AB44-9631-952487CDEAF4}"/>
              </a:ext>
            </a:extLst>
          </p:cNvPr>
          <p:cNvSpPr txBox="1"/>
          <p:nvPr/>
        </p:nvSpPr>
        <p:spPr>
          <a:xfrm>
            <a:off x="215900" y="968256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ko-KR" altLang="en-US" dirty="0"/>
              <a:t>테스트 이벤트 결과 확인</a:t>
            </a:r>
            <a:endParaRPr lang="en-US" altLang="ko-KR" dirty="0"/>
          </a:p>
          <a:p>
            <a:pPr lvl="1"/>
            <a:endParaRPr lang="en-US" altLang="ko-KR" b="1" dirty="0"/>
          </a:p>
        </p:txBody>
      </p:sp>
      <p:sp>
        <p:nvSpPr>
          <p:cNvPr id="9" name="Google Shape;90;p9">
            <a:extLst>
              <a:ext uri="{FF2B5EF4-FFF2-40B4-BE49-F238E27FC236}">
                <a16:creationId xmlns:a16="http://schemas.microsoft.com/office/drawing/2014/main" id="{645FB00A-C6C3-E84C-B05E-45F00E7E7F90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Lambda –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테스트 결과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281F6F4-12A5-2B44-80D1-79FAE9BF8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315026"/>
            <a:ext cx="6330199" cy="168158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94C90AC-9F30-E14D-9C0D-57121AEF1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983" y="1700169"/>
            <a:ext cx="4946717" cy="302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7514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100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VII. Slack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연동하여 채널에 배포 알림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F65AA-FF01-AB44-9631-952487CDEAF4}"/>
              </a:ext>
            </a:extLst>
          </p:cNvPr>
          <p:cNvSpPr txBox="1"/>
          <p:nvPr/>
        </p:nvSpPr>
        <p:spPr>
          <a:xfrm>
            <a:off x="215900" y="968256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en-US" altLang="ko-KR" dirty="0"/>
              <a:t>CloudWatch </a:t>
            </a:r>
            <a:r>
              <a:rPr lang="ko-KR" altLang="en-US" dirty="0"/>
              <a:t>에서 </a:t>
            </a:r>
            <a:r>
              <a:rPr lang="ko-KR" altLang="en-US" dirty="0" err="1"/>
              <a:t>로그보기</a:t>
            </a:r>
            <a:endParaRPr lang="en-US" altLang="ko-KR" dirty="0"/>
          </a:p>
          <a:p>
            <a:pPr lvl="1"/>
            <a:endParaRPr lang="en-US" altLang="ko-KR" b="1" dirty="0"/>
          </a:p>
        </p:txBody>
      </p:sp>
      <p:sp>
        <p:nvSpPr>
          <p:cNvPr id="9" name="Google Shape;90;p9">
            <a:extLst>
              <a:ext uri="{FF2B5EF4-FFF2-40B4-BE49-F238E27FC236}">
                <a16:creationId xmlns:a16="http://schemas.microsoft.com/office/drawing/2014/main" id="{645FB00A-C6C3-E84C-B05E-45F00E7E7F90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Lambda –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모니터링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BD180B1-B3E6-2D40-AC06-A99F86E595CC}"/>
              </a:ext>
            </a:extLst>
          </p:cNvPr>
          <p:cNvGrpSpPr/>
          <p:nvPr/>
        </p:nvGrpSpPr>
        <p:grpSpPr>
          <a:xfrm>
            <a:off x="228600" y="1861338"/>
            <a:ext cx="7085571" cy="2871000"/>
            <a:chOff x="209924" y="1248474"/>
            <a:chExt cx="7085571" cy="2871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E33BC0B-6F16-1F41-97AA-CDAC362C5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924" y="1248474"/>
              <a:ext cx="7085571" cy="287100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CDFAB27-47DA-6543-9440-C43D5C6D2997}"/>
                </a:ext>
              </a:extLst>
            </p:cNvPr>
            <p:cNvSpPr/>
            <p:nvPr/>
          </p:nvSpPr>
          <p:spPr>
            <a:xfrm>
              <a:off x="3160163" y="3777878"/>
              <a:ext cx="1411837" cy="293607"/>
            </a:xfrm>
            <a:prstGeom prst="rect">
              <a:avLst/>
            </a:prstGeom>
            <a:noFill/>
            <a:ln w="60325">
              <a:solidFill>
                <a:schemeClr val="accent4">
                  <a:alpha val="9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5392A81-E7E6-E94B-8045-6416E0656DFF}"/>
              </a:ext>
            </a:extLst>
          </p:cNvPr>
          <p:cNvGrpSpPr/>
          <p:nvPr/>
        </p:nvGrpSpPr>
        <p:grpSpPr>
          <a:xfrm>
            <a:off x="3431220" y="1199088"/>
            <a:ext cx="5463396" cy="2845366"/>
            <a:chOff x="3431220" y="1199088"/>
            <a:chExt cx="5463396" cy="284536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40DBC42-932F-5149-9EE5-3810587C4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31220" y="1199088"/>
              <a:ext cx="5463396" cy="2845366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1926796-CFD6-A046-8535-276D20C7192D}"/>
                </a:ext>
              </a:extLst>
            </p:cNvPr>
            <p:cNvSpPr/>
            <p:nvPr/>
          </p:nvSpPr>
          <p:spPr>
            <a:xfrm>
              <a:off x="3827007" y="2314849"/>
              <a:ext cx="2506416" cy="1644476"/>
            </a:xfrm>
            <a:prstGeom prst="rect">
              <a:avLst/>
            </a:prstGeom>
            <a:noFill/>
            <a:ln w="60325">
              <a:solidFill>
                <a:schemeClr val="accent4">
                  <a:alpha val="9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1573347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 dirty="0"/>
          </a:p>
        </p:txBody>
      </p:sp>
      <p:sp>
        <p:nvSpPr>
          <p:cNvPr id="13" name="Google Shape;90;p9"/>
          <p:cNvSpPr/>
          <p:nvPr/>
        </p:nvSpPr>
        <p:spPr>
          <a:xfrm>
            <a:off x="228600" y="592138"/>
            <a:ext cx="8686800" cy="29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marR="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 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commit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최종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I. Code Commit</a:t>
            </a:r>
            <a:endParaRPr lang="ko-KR" altLang="en-US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21042B9-DF88-6A4C-831C-C25F51813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169" y="915722"/>
            <a:ext cx="3264898" cy="394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199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3C8E413-E6B8-7447-944E-8C35BDFE25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9E43CD-3876-6E49-B467-AE6BB205DC79}"/>
              </a:ext>
            </a:extLst>
          </p:cNvPr>
          <p:cNvSpPr/>
          <p:nvPr/>
        </p:nvSpPr>
        <p:spPr>
          <a:xfrm>
            <a:off x="456483" y="1140842"/>
            <a:ext cx="7877026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Menlo" panose="020B0609030804020204" pitchFamily="49" charset="0"/>
              </a:rPr>
              <a:t>Correto8</a:t>
            </a:r>
            <a:r>
              <a:rPr lang="ko-KR" altLang="en-US" dirty="0">
                <a:latin typeface="Menlo" panose="020B0609030804020204" pitchFamily="49" charset="0"/>
              </a:rPr>
              <a:t>에는 </a:t>
            </a:r>
            <a:r>
              <a:rPr lang="en-US" altLang="ko-KR" dirty="0">
                <a:latin typeface="Menlo" panose="020B0609030804020204" pitchFamily="49" charset="0"/>
              </a:rPr>
              <a:t>jar</a:t>
            </a:r>
            <a:r>
              <a:rPr lang="ko-KR" altLang="en-US" dirty="0">
                <a:latin typeface="Menlo" panose="020B0609030804020204" pitchFamily="49" charset="0"/>
              </a:rPr>
              <a:t> 명령어가 없기 때문에 따로 </a:t>
            </a:r>
            <a:r>
              <a:rPr lang="en-US" altLang="ko-KR" dirty="0">
                <a:latin typeface="Menlo" panose="020B0609030804020204" pitchFamily="49" charset="0"/>
              </a:rPr>
              <a:t>path</a:t>
            </a:r>
            <a:r>
              <a:rPr lang="ko-KR" altLang="en-US" dirty="0" err="1">
                <a:latin typeface="Menlo" panose="020B0609030804020204" pitchFamily="49" charset="0"/>
              </a:rPr>
              <a:t>를</a:t>
            </a:r>
            <a:r>
              <a:rPr lang="ko-KR" altLang="en-US" dirty="0">
                <a:latin typeface="Menlo" panose="020B0609030804020204" pitchFamily="49" charset="0"/>
              </a:rPr>
              <a:t> 지정해주어 </a:t>
            </a:r>
            <a:r>
              <a:rPr lang="en-US" altLang="ko-KR" dirty="0">
                <a:latin typeface="Menlo" panose="020B0609030804020204" pitchFamily="49" charset="0"/>
              </a:rPr>
              <a:t>war</a:t>
            </a:r>
            <a:r>
              <a:rPr lang="ko-KR" altLang="en-US" dirty="0">
                <a:latin typeface="Menlo" panose="020B0609030804020204" pitchFamily="49" charset="0"/>
              </a:rPr>
              <a:t> 파일을 자동으로 풀게 해야함</a:t>
            </a:r>
            <a:r>
              <a:rPr lang="en-US" altLang="ko-KR" dirty="0">
                <a:latin typeface="Menlo" panose="020B0609030804020204" pitchFamily="49" charset="0"/>
              </a:rPr>
              <a:t>.</a:t>
            </a:r>
            <a:endParaRPr lang="en" altLang="ko-KR" dirty="0">
              <a:latin typeface="Menlo" panose="020B0609030804020204" pitchFamily="49" charset="0"/>
            </a:endParaRPr>
          </a:p>
          <a:p>
            <a:endParaRPr lang="en" altLang="ko-KR" dirty="0">
              <a:latin typeface="Menlo" panose="020B0609030804020204" pitchFamily="49" charset="0"/>
            </a:endParaRPr>
          </a:p>
          <a:p>
            <a:endParaRPr lang="en" altLang="ko-KR" dirty="0">
              <a:latin typeface="Menlo" panose="020B0609030804020204" pitchFamily="49" charset="0"/>
            </a:endParaRPr>
          </a:p>
          <a:p>
            <a:r>
              <a:rPr lang="en" altLang="ko-KR" dirty="0">
                <a:latin typeface="Menlo" panose="020B0609030804020204" pitchFamily="49" charset="0"/>
              </a:rPr>
              <a:t>1. ec2 </a:t>
            </a:r>
            <a:r>
              <a:rPr lang="ko-KR" altLang="en-US" dirty="0">
                <a:latin typeface="Menlo" panose="020B0609030804020204" pitchFamily="49" charset="0"/>
              </a:rPr>
              <a:t>접속 후 </a:t>
            </a:r>
            <a:r>
              <a:rPr lang="en" altLang="ko-KR" b="1" dirty="0"/>
              <a:t>vi /</a:t>
            </a:r>
            <a:r>
              <a:rPr lang="en" altLang="ko-KR" b="1" dirty="0" err="1"/>
              <a:t>etc</a:t>
            </a:r>
            <a:r>
              <a:rPr lang="en" altLang="ko-KR" b="1" dirty="0"/>
              <a:t>/profile </a:t>
            </a:r>
            <a:r>
              <a:rPr lang="ko-KR" altLang="en-US" b="1" dirty="0"/>
              <a:t>코드 수정</a:t>
            </a:r>
            <a:endParaRPr lang="en" altLang="ko-KR" dirty="0">
              <a:latin typeface="Menlo" panose="020B0609030804020204" pitchFamily="49" charset="0"/>
            </a:endParaRPr>
          </a:p>
          <a:p>
            <a:endParaRPr lang="en" altLang="ko-KR" dirty="0">
              <a:latin typeface="Menlo" panose="020B0609030804020204" pitchFamily="49" charset="0"/>
            </a:endParaRPr>
          </a:p>
          <a:p>
            <a:endParaRPr lang="en" altLang="ko-KR" dirty="0">
              <a:latin typeface="Menlo" panose="020B0609030804020204" pitchFamily="49" charset="0"/>
            </a:endParaRPr>
          </a:p>
          <a:p>
            <a:r>
              <a:rPr lang="en" altLang="ko-KR" dirty="0">
                <a:latin typeface="Menlo" panose="020B0609030804020204" pitchFamily="49" charset="0"/>
              </a:rPr>
              <a:t>export CATALINA_HOME=/home/ec2-user/apache-tomcat-8.5.38</a:t>
            </a:r>
          </a:p>
          <a:p>
            <a:r>
              <a:rPr lang="en" altLang="ko-KR" dirty="0">
                <a:latin typeface="Menlo" panose="020B0609030804020204" pitchFamily="49" charset="0"/>
              </a:rPr>
              <a:t>export JAVA_HOME=/home/ec2-user/java-se-8u41-ri</a:t>
            </a:r>
          </a:p>
          <a:p>
            <a:r>
              <a:rPr lang="en" altLang="ko-KR" dirty="0">
                <a:latin typeface="Menlo" panose="020B0609030804020204" pitchFamily="49" charset="0"/>
              </a:rPr>
              <a:t>PATH=$JAVA_HOME/bin:$PATH</a:t>
            </a:r>
          </a:p>
          <a:p>
            <a:endParaRPr lang="en" altLang="ko-KR" dirty="0">
              <a:latin typeface="Menlo" panose="020B0609030804020204" pitchFamily="49" charset="0"/>
            </a:endParaRPr>
          </a:p>
          <a:p>
            <a:r>
              <a:rPr lang="en-US" altLang="ko-KR" b="1" dirty="0">
                <a:latin typeface="Menlo" panose="020B0609030804020204" pitchFamily="49" charset="0"/>
              </a:rPr>
              <a:t>2.</a:t>
            </a:r>
            <a:r>
              <a:rPr lang="ko-KR" altLang="en-US" b="1" dirty="0">
                <a:latin typeface="Menlo" panose="020B0609030804020204" pitchFamily="49" charset="0"/>
              </a:rPr>
              <a:t> </a:t>
            </a:r>
            <a:r>
              <a:rPr lang="ko-KR" altLang="ko-KR" b="1" dirty="0" err="1"/>
              <a:t>sudo</a:t>
            </a:r>
            <a:r>
              <a:rPr lang="ko-KR" altLang="ko-KR" b="1" dirty="0"/>
              <a:t> </a:t>
            </a:r>
            <a:r>
              <a:rPr lang="ko-KR" altLang="ko-KR" b="1" dirty="0" err="1"/>
              <a:t>service</a:t>
            </a:r>
            <a:r>
              <a:rPr lang="ko-KR" altLang="ko-KR" b="1" dirty="0"/>
              <a:t> </a:t>
            </a:r>
            <a:r>
              <a:rPr lang="ko-KR" altLang="ko-KR" b="1" dirty="0" err="1"/>
              <a:t>codedeploy-agent</a:t>
            </a:r>
            <a:r>
              <a:rPr lang="ko-KR" altLang="ko-KR" b="1" dirty="0"/>
              <a:t> </a:t>
            </a:r>
            <a:r>
              <a:rPr lang="ko-KR" altLang="ko-KR" b="1" dirty="0" err="1"/>
              <a:t>restart</a:t>
            </a:r>
            <a:endParaRPr lang="ko-KR" altLang="ko-KR" b="1" dirty="0"/>
          </a:p>
          <a:p>
            <a:endParaRPr lang="en" altLang="ko-KR" dirty="0">
              <a:latin typeface="Menlo" panose="020B0609030804020204" pitchFamily="49" charset="0"/>
            </a:endParaRPr>
          </a:p>
        </p:txBody>
      </p:sp>
      <p:sp>
        <p:nvSpPr>
          <p:cNvPr id="6" name="Google Shape;73;p9">
            <a:extLst>
              <a:ext uri="{FF2B5EF4-FFF2-40B4-BE49-F238E27FC236}">
                <a16:creationId xmlns:a16="http://schemas.microsoft.com/office/drawing/2014/main" id="{D6BEBB89-E781-3F43-A629-00460EA5E58D}"/>
              </a:ext>
            </a:extLst>
          </p:cNvPr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I. Code Commit</a:t>
            </a:r>
            <a:endParaRPr lang="ko-KR" altLang="en-US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14401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 dirty="0"/>
          </a:p>
        </p:txBody>
      </p:sp>
      <p:sp>
        <p:nvSpPr>
          <p:cNvPr id="13" name="Google Shape;90;p9"/>
          <p:cNvSpPr/>
          <p:nvPr/>
        </p:nvSpPr>
        <p:spPr>
          <a:xfrm>
            <a:off x="228600" y="592138"/>
            <a:ext cx="8686800" cy="29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appspec.yml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생성 예시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lang="ko-KR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 III. Code Deploy</a:t>
            </a:r>
            <a:endParaRPr lang="ko-KR" altLang="en-US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ECF9B79-0CAE-3747-87C1-0515FD624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42446"/>
            <a:ext cx="5795759" cy="38289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E381E9-71C8-D34E-84FF-03FCA2156DDF}"/>
              </a:ext>
            </a:extLst>
          </p:cNvPr>
          <p:cNvSpPr txBox="1"/>
          <p:nvPr/>
        </p:nvSpPr>
        <p:spPr>
          <a:xfrm>
            <a:off x="5562473" y="2397211"/>
            <a:ext cx="337146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배포 위치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files </a:t>
            </a:r>
            <a:r>
              <a:rPr kumimoji="1" lang="ko-KR" altLang="en-US" dirty="0"/>
              <a:t>밑의 </a:t>
            </a:r>
            <a:r>
              <a:rPr kumimoji="1" lang="en-US" altLang="ko-KR" dirty="0"/>
              <a:t>destination </a:t>
            </a:r>
            <a:r>
              <a:rPr kumimoji="1" lang="ko-KR" altLang="en-US" dirty="0"/>
              <a:t>경로</a:t>
            </a:r>
            <a:endParaRPr kumimoji="1" lang="en-US" altLang="ko-KR" dirty="0"/>
          </a:p>
          <a:p>
            <a:r>
              <a:rPr kumimoji="1" lang="en-US" altLang="ko-KR" dirty="0"/>
              <a:t>Hooks:</a:t>
            </a:r>
          </a:p>
          <a:p>
            <a:r>
              <a:rPr kumimoji="1" lang="en-US" altLang="ko-KR" dirty="0" err="1"/>
              <a:t>Beforeinstall</a:t>
            </a:r>
            <a:r>
              <a:rPr kumimoji="1" lang="en-US" altLang="ko-KR" dirty="0"/>
              <a:t>: </a:t>
            </a:r>
            <a:r>
              <a:rPr kumimoji="1" lang="ko-KR" altLang="en-US" dirty="0"/>
              <a:t>배포 전에 실행</a:t>
            </a:r>
            <a:endParaRPr kumimoji="1" lang="en-US" altLang="ko-KR" dirty="0"/>
          </a:p>
          <a:p>
            <a:r>
              <a:rPr kumimoji="1" lang="ko-KR" altLang="en-US" dirty="0"/>
              <a:t>기존 파일을 지우고 재배포하기위한 코드를 </a:t>
            </a:r>
            <a:r>
              <a:rPr kumimoji="1" lang="en-US" altLang="ko-KR" dirty="0"/>
              <a:t>execute-</a:t>
            </a:r>
            <a:r>
              <a:rPr kumimoji="1" lang="en-US" altLang="ko-KR" dirty="0" err="1"/>
              <a:t>deploy.sh</a:t>
            </a:r>
            <a:r>
              <a:rPr kumimoji="1" lang="ko-KR" altLang="en-US" dirty="0"/>
              <a:t>에 </a:t>
            </a:r>
            <a:r>
              <a:rPr kumimoji="1" lang="ko-KR" altLang="en-US" dirty="0" err="1"/>
              <a:t>작성해놓음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*</a:t>
            </a:r>
            <a:r>
              <a:rPr kumimoji="1" lang="en-US" altLang="ko-KR" dirty="0" err="1"/>
              <a:t>webapps</a:t>
            </a:r>
            <a:r>
              <a:rPr kumimoji="1" lang="en-US" altLang="ko-KR" dirty="0"/>
              <a:t> </a:t>
            </a:r>
            <a:r>
              <a:rPr kumimoji="1" lang="ko-KR" altLang="en-US" dirty="0"/>
              <a:t>밑에 </a:t>
            </a:r>
            <a:r>
              <a:rPr kumimoji="1" lang="en-US" altLang="ko-KR" dirty="0"/>
              <a:t>spring4basic </a:t>
            </a:r>
            <a:r>
              <a:rPr kumimoji="1" lang="ko-KR" altLang="en-US" dirty="0"/>
              <a:t>디렉토리 생성</a:t>
            </a:r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6846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 dirty="0"/>
          </a:p>
        </p:txBody>
      </p:sp>
      <p:sp>
        <p:nvSpPr>
          <p:cNvPr id="17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 III. Code Deploy</a:t>
            </a:r>
            <a:endParaRPr lang="ko-KR" altLang="en-US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169EE1-A68E-2745-BBC5-23D190EFF9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33262" b="4864"/>
          <a:stretch/>
        </p:blipFill>
        <p:spPr>
          <a:xfrm>
            <a:off x="82222" y="645343"/>
            <a:ext cx="4610502" cy="7705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BDA5E73-AC7B-3E41-B6B2-A6B488B126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098"/>
          <a:stretch/>
        </p:blipFill>
        <p:spPr>
          <a:xfrm>
            <a:off x="107102" y="1484233"/>
            <a:ext cx="4479324" cy="35140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853F7D6-3135-FE47-9824-7D6AA7DEA6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9318"/>
          <a:stretch/>
        </p:blipFill>
        <p:spPr>
          <a:xfrm>
            <a:off x="4692724" y="248512"/>
            <a:ext cx="4176584" cy="353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64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 dirty="0"/>
          </a:p>
        </p:txBody>
      </p:sp>
      <p:sp>
        <p:nvSpPr>
          <p:cNvPr id="13" name="Google Shape;90;p9"/>
          <p:cNvSpPr/>
          <p:nvPr/>
        </p:nvSpPr>
        <p:spPr>
          <a:xfrm>
            <a:off x="228600" y="592138"/>
            <a:ext cx="8686800" cy="29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appspec.yml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생성 예시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lang="ko-KR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B970B6-7C37-A943-8438-48B948B3C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217282"/>
            <a:ext cx="5942716" cy="28817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B2400F9-21F2-1D4E-BFEF-D7D32F898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973" y="793292"/>
            <a:ext cx="4884026" cy="8182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622E19-89E7-A84C-B23E-8C02E46CBD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5434" y="2431898"/>
            <a:ext cx="6067037" cy="8615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73EACBD-13A8-6643-B853-2BB6D0F6B3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1704" y="3603356"/>
            <a:ext cx="4395295" cy="991354"/>
          </a:xfrm>
          <a:prstGeom prst="rect">
            <a:avLst/>
          </a:prstGeom>
        </p:spPr>
      </p:pic>
      <p:sp>
        <p:nvSpPr>
          <p:cNvPr id="11" name="Google Shape;73;p9">
            <a:extLst>
              <a:ext uri="{FF2B5EF4-FFF2-40B4-BE49-F238E27FC236}">
                <a16:creationId xmlns:a16="http://schemas.microsoft.com/office/drawing/2014/main" id="{F6B5A361-A733-3C47-8EA4-C8346BA2B6C8}"/>
              </a:ext>
            </a:extLst>
          </p:cNvPr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I. Code Commit</a:t>
            </a:r>
            <a:endParaRPr lang="ko-KR" altLang="en-US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72585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 dirty="0"/>
          </a:p>
        </p:txBody>
      </p:sp>
      <p:sp>
        <p:nvSpPr>
          <p:cNvPr id="13" name="Google Shape;90;p9"/>
          <p:cNvSpPr/>
          <p:nvPr/>
        </p:nvSpPr>
        <p:spPr>
          <a:xfrm>
            <a:off x="228600" y="592138"/>
            <a:ext cx="8686800" cy="29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Buildspec.yml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</a:t>
            </a:r>
            <a:r>
              <a:rPr lang="en-US" altLang="ko-KR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appspec.yml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흐름도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37CEFA9-04F5-B348-B331-3B3882012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223" y="1004555"/>
            <a:ext cx="4446049" cy="29372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0F4B933-37EF-7D4E-9CA9-DF6E80C67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8" y="1021671"/>
            <a:ext cx="4145974" cy="2920121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AF4C446-2426-D847-9CFD-96156C1E1BDB}"/>
              </a:ext>
            </a:extLst>
          </p:cNvPr>
          <p:cNvCxnSpPr>
            <a:cxnSpLocks/>
          </p:cNvCxnSpPr>
          <p:nvPr/>
        </p:nvCxnSpPr>
        <p:spPr>
          <a:xfrm flipV="1">
            <a:off x="1298864" y="2800697"/>
            <a:ext cx="989439" cy="4107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1934605-10DD-3F4F-BB8A-09A80700A1BC}"/>
              </a:ext>
            </a:extLst>
          </p:cNvPr>
          <p:cNvSpPr/>
          <p:nvPr/>
        </p:nvSpPr>
        <p:spPr>
          <a:xfrm>
            <a:off x="228600" y="2878986"/>
            <a:ext cx="987136" cy="51954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B700384-93FF-AE43-AB9A-906B82B6BFE4}"/>
              </a:ext>
            </a:extLst>
          </p:cNvPr>
          <p:cNvSpPr/>
          <p:nvPr/>
        </p:nvSpPr>
        <p:spPr>
          <a:xfrm>
            <a:off x="841743" y="2415805"/>
            <a:ext cx="2893120" cy="37156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4913956-1353-674F-A43D-5F6ADCE24A0A}"/>
              </a:ext>
            </a:extLst>
          </p:cNvPr>
          <p:cNvSpPr/>
          <p:nvPr/>
        </p:nvSpPr>
        <p:spPr>
          <a:xfrm>
            <a:off x="5562473" y="1659858"/>
            <a:ext cx="2893120" cy="38785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FEFCFA-28E0-3948-B216-5B796C2003F3}"/>
              </a:ext>
            </a:extLst>
          </p:cNvPr>
          <p:cNvSpPr/>
          <p:nvPr/>
        </p:nvSpPr>
        <p:spPr>
          <a:xfrm>
            <a:off x="4572000" y="2124638"/>
            <a:ext cx="3429000" cy="171031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F9991DC-E3AC-FB4B-9F2E-248BBDE2494A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8001000" y="2041343"/>
            <a:ext cx="454593" cy="9384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D5453CC-48F0-6D4D-9F40-454F2EF770DC}"/>
              </a:ext>
            </a:extLst>
          </p:cNvPr>
          <p:cNvSpPr txBox="1"/>
          <p:nvPr/>
        </p:nvSpPr>
        <p:spPr>
          <a:xfrm>
            <a:off x="132521" y="4098445"/>
            <a:ext cx="85074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Buildspec</a:t>
            </a:r>
            <a:r>
              <a:rPr kumimoji="1" lang="en-US" altLang="ko-KR" dirty="0"/>
              <a:t>: Artifact </a:t>
            </a:r>
            <a:r>
              <a:rPr kumimoji="1" lang="ko-KR" altLang="en-US" dirty="0"/>
              <a:t>안의 파일을 </a:t>
            </a:r>
            <a:r>
              <a:rPr kumimoji="1" lang="en-US" altLang="ko-KR" dirty="0" err="1"/>
              <a:t>basedirectory</a:t>
            </a:r>
            <a:r>
              <a:rPr kumimoji="1" lang="ko-KR" altLang="en-US" dirty="0"/>
              <a:t>에 배포 할 것이라고 지정</a:t>
            </a:r>
            <a:endParaRPr kumimoji="1" lang="en-US" altLang="ko-KR" dirty="0"/>
          </a:p>
          <a:p>
            <a:r>
              <a:rPr kumimoji="1" lang="en-US" altLang="ko-KR" dirty="0" err="1"/>
              <a:t>Appspec</a:t>
            </a:r>
            <a:r>
              <a:rPr kumimoji="1" lang="en-US" altLang="ko-KR" dirty="0"/>
              <a:t>: </a:t>
            </a:r>
            <a:r>
              <a:rPr kumimoji="1" lang="en-US" altLang="ko-KR" dirty="0" err="1"/>
              <a:t>buildspec</a:t>
            </a:r>
            <a:r>
              <a:rPr kumimoji="1" lang="ko-KR" altLang="en-US" dirty="0"/>
              <a:t>에서 지정된 소스 중 원하는 소스 경로를 설정하여 </a:t>
            </a:r>
            <a:r>
              <a:rPr kumimoji="1" lang="en-US" altLang="ko-KR" dirty="0"/>
              <a:t>hook</a:t>
            </a:r>
            <a:r>
              <a:rPr kumimoji="1" lang="ko-KR" altLang="en-US" dirty="0"/>
              <a:t>을 차례로 실행한 후 </a:t>
            </a:r>
            <a:r>
              <a:rPr kumimoji="1" lang="en-US" altLang="ko-KR" dirty="0"/>
              <a:t>destination</a:t>
            </a:r>
            <a:r>
              <a:rPr kumimoji="1" lang="ko-KR" altLang="en-US" dirty="0"/>
              <a:t>에 배포 </a:t>
            </a:r>
          </a:p>
        </p:txBody>
      </p:sp>
      <p:sp>
        <p:nvSpPr>
          <p:cNvPr id="25" name="Google Shape;73;p9">
            <a:extLst>
              <a:ext uri="{FF2B5EF4-FFF2-40B4-BE49-F238E27FC236}">
                <a16:creationId xmlns:a16="http://schemas.microsoft.com/office/drawing/2014/main" id="{A6F9F474-805C-0D49-8E37-3E16C4EEFCF9}"/>
              </a:ext>
            </a:extLst>
          </p:cNvPr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I. Code Commit</a:t>
            </a:r>
            <a:endParaRPr lang="ko-KR" altLang="en-US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55220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 dirty="0"/>
          </a:p>
        </p:txBody>
      </p:sp>
      <p:sp>
        <p:nvSpPr>
          <p:cNvPr id="19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II. Code Build</a:t>
            </a:r>
            <a:endParaRPr lang="ko-KR" altLang="en-US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90;p9">
            <a:extLst>
              <a:ext uri="{FF2B5EF4-FFF2-40B4-BE49-F238E27FC236}">
                <a16:creationId xmlns:a16="http://schemas.microsoft.com/office/drawing/2014/main" id="{390D8BD5-94A1-B34E-9A8B-D5560500CDC3}"/>
              </a:ext>
            </a:extLst>
          </p:cNvPr>
          <p:cNvSpPr/>
          <p:nvPr/>
        </p:nvSpPr>
        <p:spPr>
          <a:xfrm>
            <a:off x="228600" y="592138"/>
            <a:ext cx="8686800" cy="29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marR="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Codebuild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생성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77B8D85-80FF-BB47-91F9-7FB62FFC1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90" y="1042446"/>
            <a:ext cx="4942820" cy="312178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C397AF2-D1FC-224F-B7B3-28E029494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997" y="1042445"/>
            <a:ext cx="4698385" cy="312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37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 dirty="0"/>
          </a:p>
        </p:txBody>
      </p:sp>
      <p:sp>
        <p:nvSpPr>
          <p:cNvPr id="19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II. Code Build</a:t>
            </a:r>
            <a:endParaRPr lang="ko-KR" altLang="en-US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90;p9">
            <a:extLst>
              <a:ext uri="{FF2B5EF4-FFF2-40B4-BE49-F238E27FC236}">
                <a16:creationId xmlns:a16="http://schemas.microsoft.com/office/drawing/2014/main" id="{390D8BD5-94A1-B34E-9A8B-D5560500CDC3}"/>
              </a:ext>
            </a:extLst>
          </p:cNvPr>
          <p:cNvSpPr/>
          <p:nvPr/>
        </p:nvSpPr>
        <p:spPr>
          <a:xfrm>
            <a:off x="228600" y="592138"/>
            <a:ext cx="8686800" cy="29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marR="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Codebuild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생성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DBDED9-45AB-5049-96A6-D91CB7709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98" y="1043804"/>
            <a:ext cx="5301124" cy="38175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53E9A9F-1F16-F24D-B201-DF2AA6FDB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968" y="1625090"/>
            <a:ext cx="4919032" cy="308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35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 dirty="0"/>
          </a:p>
        </p:txBody>
      </p:sp>
      <p:sp>
        <p:nvSpPr>
          <p:cNvPr id="19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II. Code Build</a:t>
            </a:r>
            <a:endParaRPr lang="ko-KR" altLang="en-US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90;p9">
            <a:extLst>
              <a:ext uri="{FF2B5EF4-FFF2-40B4-BE49-F238E27FC236}">
                <a16:creationId xmlns:a16="http://schemas.microsoft.com/office/drawing/2014/main" id="{390D8BD5-94A1-B34E-9A8B-D5560500CDC3}"/>
              </a:ext>
            </a:extLst>
          </p:cNvPr>
          <p:cNvSpPr/>
          <p:nvPr/>
        </p:nvSpPr>
        <p:spPr>
          <a:xfrm>
            <a:off x="228600" y="592138"/>
            <a:ext cx="8686800" cy="29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marR="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Codebuild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생성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F76A61B-E8F6-9D46-B5D6-381900E6B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468" y="1042446"/>
            <a:ext cx="5593036" cy="383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90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995249"/>
            <a:ext cx="9144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Google Shape;65;p8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66" name="Google Shape;66;p8"/>
          <p:cNvSpPr txBox="1"/>
          <p:nvPr/>
        </p:nvSpPr>
        <p:spPr>
          <a:xfrm>
            <a:off x="938550" y="2080589"/>
            <a:ext cx="7266900" cy="139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2400" b="1" dirty="0" err="1">
                <a:latin typeface="Malgun Gothic"/>
                <a:ea typeface="Malgun Gothic"/>
                <a:cs typeface="Malgun Gothic"/>
                <a:sym typeface="Malgun Gothic"/>
              </a:rPr>
              <a:t>CodePipeline</a:t>
            </a:r>
            <a:r>
              <a:rPr lang="en-US" sz="2400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2400" b="1" dirty="0">
                <a:latin typeface="Malgun Gothic"/>
                <a:ea typeface="Malgun Gothic"/>
                <a:cs typeface="Malgun Gothic"/>
                <a:sym typeface="Malgun Gothic"/>
              </a:rPr>
              <a:t>사용하여 빌드 및 배포 진행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 dirty="0"/>
          </a:p>
        </p:txBody>
      </p:sp>
      <p:sp>
        <p:nvSpPr>
          <p:cNvPr id="13" name="Google Shape;90;p9"/>
          <p:cNvSpPr/>
          <p:nvPr/>
        </p:nvSpPr>
        <p:spPr>
          <a:xfrm>
            <a:off x="228600" y="592138"/>
            <a:ext cx="8686800" cy="29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Deploy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애플리케이션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배포 그룹 생성</a:t>
            </a:r>
          </a:p>
        </p:txBody>
      </p:sp>
      <p:sp>
        <p:nvSpPr>
          <p:cNvPr id="17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 III. Code Deploy</a:t>
            </a:r>
            <a:endParaRPr lang="ko-KR" altLang="en-US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BCE9689-8EFC-9546-8349-7256077AA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42446"/>
            <a:ext cx="4928428" cy="272636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1D8AAE8-CB01-894D-AC35-1B142CAA8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2209" y="2062076"/>
            <a:ext cx="4993191" cy="279928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70461A7-36B1-1F4C-8ABC-AF8CE185EC43}"/>
              </a:ext>
            </a:extLst>
          </p:cNvPr>
          <p:cNvSpPr/>
          <p:nvPr/>
        </p:nvSpPr>
        <p:spPr>
          <a:xfrm>
            <a:off x="7797114" y="3595815"/>
            <a:ext cx="963827" cy="316209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2671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 dirty="0"/>
          </a:p>
        </p:txBody>
      </p:sp>
      <p:sp>
        <p:nvSpPr>
          <p:cNvPr id="13" name="Google Shape;90;p9"/>
          <p:cNvSpPr/>
          <p:nvPr/>
        </p:nvSpPr>
        <p:spPr>
          <a:xfrm>
            <a:off x="228600" y="592138"/>
            <a:ext cx="8686800" cy="29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Deploy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애플리케이션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배포 그룹 생성</a:t>
            </a:r>
          </a:p>
        </p:txBody>
      </p:sp>
      <p:sp>
        <p:nvSpPr>
          <p:cNvPr id="17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 III. Code Deploy</a:t>
            </a:r>
            <a:endParaRPr lang="ko-KR" altLang="en-US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B50024-3BE4-AE43-8385-C01F6ECDF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77" y="1169106"/>
            <a:ext cx="5075718" cy="32419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06190D-508D-5542-AE51-B19F0F89E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1111460"/>
            <a:ext cx="4040659" cy="267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90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 dirty="0"/>
          </a:p>
        </p:txBody>
      </p:sp>
      <p:sp>
        <p:nvSpPr>
          <p:cNvPr id="17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 IV. Code Pipeline</a:t>
            </a:r>
            <a:endParaRPr lang="ko-KR" altLang="en-US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00EDD5-5D12-4345-8EDF-6AC83DC672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57"/>
          <a:stretch/>
        </p:blipFill>
        <p:spPr>
          <a:xfrm>
            <a:off x="230325" y="1379352"/>
            <a:ext cx="3828703" cy="334698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1C8CC33-6373-CE4C-9312-DA54825692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653"/>
          <a:stretch/>
        </p:blipFill>
        <p:spPr>
          <a:xfrm>
            <a:off x="4188941" y="1025429"/>
            <a:ext cx="4831492" cy="392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379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 dirty="0"/>
          </a:p>
        </p:txBody>
      </p:sp>
      <p:sp>
        <p:nvSpPr>
          <p:cNvPr id="17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 IV. Code Pipeline</a:t>
            </a:r>
            <a:endParaRPr lang="ko-KR" altLang="en-US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60EDAB-45CC-CA4E-BF98-E5A5A1E3C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76" y="961775"/>
            <a:ext cx="4658497" cy="36730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6BEF1B-DFF7-AA43-8FA4-1F22EF44E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528" y="926764"/>
            <a:ext cx="5080484" cy="382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050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 dirty="0"/>
          </a:p>
        </p:txBody>
      </p:sp>
      <p:sp>
        <p:nvSpPr>
          <p:cNvPr id="21" name="Google Shape;90;p9">
            <a:extLst>
              <a:ext uri="{FF2B5EF4-FFF2-40B4-BE49-F238E27FC236}">
                <a16:creationId xmlns:a16="http://schemas.microsoft.com/office/drawing/2014/main" id="{390D8BD5-94A1-B34E-9A8B-D5560500CDC3}"/>
              </a:ext>
            </a:extLst>
          </p:cNvPr>
          <p:cNvSpPr/>
          <p:nvPr/>
        </p:nvSpPr>
        <p:spPr>
          <a:xfrm>
            <a:off x="228600" y="592138"/>
            <a:ext cx="8686800" cy="29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marR="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Artifact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생성 위치 확인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-S3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버킷에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생성되어있음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B347C2-FA44-3D49-9450-F15D29C27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21" y="3008940"/>
            <a:ext cx="5622323" cy="20097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97C3E6D-FA05-124C-BBE7-A621697D64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7" r="27973"/>
          <a:stretch/>
        </p:blipFill>
        <p:spPr>
          <a:xfrm>
            <a:off x="243665" y="1377325"/>
            <a:ext cx="4328335" cy="13754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FA15BE-37E6-294F-B542-3CDB791EB0B2}"/>
              </a:ext>
            </a:extLst>
          </p:cNvPr>
          <p:cNvSpPr txBox="1"/>
          <p:nvPr/>
        </p:nvSpPr>
        <p:spPr>
          <a:xfrm>
            <a:off x="5562473" y="1332679"/>
            <a:ext cx="2557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Artifact zip</a:t>
            </a:r>
            <a:r>
              <a:rPr kumimoji="1" lang="ko-KR" altLang="en-US" dirty="0"/>
              <a:t>파일 압축해제 결과</a:t>
            </a:r>
          </a:p>
        </p:txBody>
      </p:sp>
      <p:sp>
        <p:nvSpPr>
          <p:cNvPr id="8" name="아래쪽 화살표[D] 7">
            <a:extLst>
              <a:ext uri="{FF2B5EF4-FFF2-40B4-BE49-F238E27FC236}">
                <a16:creationId xmlns:a16="http://schemas.microsoft.com/office/drawing/2014/main" id="{3DBA88AA-602A-9144-B1B8-223646360316}"/>
              </a:ext>
            </a:extLst>
          </p:cNvPr>
          <p:cNvSpPr/>
          <p:nvPr/>
        </p:nvSpPr>
        <p:spPr>
          <a:xfrm>
            <a:off x="3186682" y="2748982"/>
            <a:ext cx="284206" cy="4925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42438D-956F-D04E-80C7-1D69AA3CFECB}"/>
              </a:ext>
            </a:extLst>
          </p:cNvPr>
          <p:cNvSpPr txBox="1"/>
          <p:nvPr/>
        </p:nvSpPr>
        <p:spPr>
          <a:xfrm>
            <a:off x="239596" y="1001611"/>
            <a:ext cx="3881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Codebuild</a:t>
            </a:r>
            <a:r>
              <a:rPr kumimoji="1" lang="en-US" altLang="ko-KR" dirty="0"/>
              <a:t> </a:t>
            </a:r>
            <a:r>
              <a:rPr kumimoji="1" lang="ko-KR" altLang="en-US" dirty="0"/>
              <a:t>프로젝트에서 </a:t>
            </a:r>
            <a:r>
              <a:rPr kumimoji="1" lang="en-US" altLang="ko-KR" dirty="0"/>
              <a:t>artifact</a:t>
            </a:r>
            <a:r>
              <a:rPr kumimoji="1" lang="ko-KR" altLang="en-US" dirty="0"/>
              <a:t> 위치 확인가능</a:t>
            </a:r>
          </a:p>
        </p:txBody>
      </p:sp>
      <p:sp>
        <p:nvSpPr>
          <p:cNvPr id="13" name="아래쪽 화살표[D] 12">
            <a:extLst>
              <a:ext uri="{FF2B5EF4-FFF2-40B4-BE49-F238E27FC236}">
                <a16:creationId xmlns:a16="http://schemas.microsoft.com/office/drawing/2014/main" id="{F03A58B7-C439-9743-9108-1F41D953C472}"/>
              </a:ext>
            </a:extLst>
          </p:cNvPr>
          <p:cNvSpPr/>
          <p:nvPr/>
        </p:nvSpPr>
        <p:spPr>
          <a:xfrm rot="13757452">
            <a:off x="5686585" y="2611095"/>
            <a:ext cx="284206" cy="4925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328FDF-A7C5-5A40-9D8B-89433F6E17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9109" y="1765231"/>
            <a:ext cx="4165600" cy="635000"/>
          </a:xfrm>
          <a:prstGeom prst="rect">
            <a:avLst/>
          </a:prstGeom>
        </p:spPr>
      </p:pic>
      <p:sp>
        <p:nvSpPr>
          <p:cNvPr id="12" name="Google Shape;73;p9">
            <a:extLst>
              <a:ext uri="{FF2B5EF4-FFF2-40B4-BE49-F238E27FC236}">
                <a16:creationId xmlns:a16="http://schemas.microsoft.com/office/drawing/2014/main" id="{70FA1576-108F-8443-B655-6AD224547F59}"/>
              </a:ext>
            </a:extLst>
          </p:cNvPr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 V. </a:t>
            </a:r>
            <a:r>
              <a:rPr lang="en-US" altLang="ko-KR" b="1" dirty="0" err="1">
                <a:latin typeface="Malgun Gothic"/>
                <a:ea typeface="Malgun Gothic"/>
                <a:cs typeface="Malgun Gothic"/>
                <a:sym typeface="Malgun Gothic"/>
              </a:rPr>
              <a:t>CodePipeline</a:t>
            </a: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실행</a:t>
            </a:r>
          </a:p>
        </p:txBody>
      </p:sp>
    </p:spTree>
    <p:extLst>
      <p:ext uri="{BB962C8B-B14F-4D97-AF65-F5344CB8AC3E}">
        <p14:creationId xmlns:p14="http://schemas.microsoft.com/office/powerpoint/2010/main" val="3472264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E4F71C6-B242-FF4E-AE43-FE6F46100A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sp>
        <p:nvSpPr>
          <p:cNvPr id="6" name="Google Shape;73;p9">
            <a:extLst>
              <a:ext uri="{FF2B5EF4-FFF2-40B4-BE49-F238E27FC236}">
                <a16:creationId xmlns:a16="http://schemas.microsoft.com/office/drawing/2014/main" id="{1842A84D-614E-3A47-A86B-A6E1C5ED8E8D}"/>
              </a:ext>
            </a:extLst>
          </p:cNvPr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 V. </a:t>
            </a:r>
            <a:r>
              <a:rPr lang="en-US" altLang="ko-KR" b="1" dirty="0" err="1">
                <a:latin typeface="Malgun Gothic"/>
                <a:ea typeface="Malgun Gothic"/>
                <a:cs typeface="Malgun Gothic"/>
                <a:sym typeface="Malgun Gothic"/>
              </a:rPr>
              <a:t>CodePipeline</a:t>
            </a: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실행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6962CE-2859-8548-9683-40D08A8D2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73" y="779108"/>
            <a:ext cx="7408718" cy="408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34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I. Slack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연동하여 채널에 배포 알림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F65AA-FF01-AB44-9631-952487CDEAF4}"/>
              </a:ext>
            </a:extLst>
          </p:cNvPr>
          <p:cNvSpPr txBox="1"/>
          <p:nvPr/>
        </p:nvSpPr>
        <p:spPr>
          <a:xfrm>
            <a:off x="215900" y="968256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en" altLang="ko-KR" dirty="0"/>
              <a:t>https://</a:t>
            </a:r>
            <a:r>
              <a:rPr lang="en" altLang="ko-KR" dirty="0" err="1"/>
              <a:t>slack.com</a:t>
            </a:r>
            <a:r>
              <a:rPr lang="en" altLang="ko-KR" dirty="0"/>
              <a:t>/get-started#/landing</a:t>
            </a:r>
            <a:r>
              <a:rPr lang="ko-KR" altLang="en-US" dirty="0"/>
              <a:t> 에서 </a:t>
            </a:r>
            <a:r>
              <a:rPr lang="ko-KR" altLang="en-US" b="1" dirty="0"/>
              <a:t>워크스페이스 생성</a:t>
            </a:r>
            <a:endParaRPr lang="en" altLang="ko-KR" b="1" dirty="0"/>
          </a:p>
          <a:p>
            <a:pPr lvl="1"/>
            <a:endParaRPr lang="en-US" altLang="ko-KR" dirty="0"/>
          </a:p>
        </p:txBody>
      </p:sp>
      <p:sp>
        <p:nvSpPr>
          <p:cNvPr id="9" name="Google Shape;90;p9">
            <a:extLst>
              <a:ext uri="{FF2B5EF4-FFF2-40B4-BE49-F238E27FC236}">
                <a16:creationId xmlns:a16="http://schemas.microsoft.com/office/drawing/2014/main" id="{645FB00A-C6C3-E84C-B05E-45F00E7E7F90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Slack Workspace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생성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8F9900-F17A-0A43-A525-484612F5B1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373"/>
          <a:stretch/>
        </p:blipFill>
        <p:spPr>
          <a:xfrm>
            <a:off x="284430" y="1217040"/>
            <a:ext cx="3064418" cy="17240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7F5460-C2A7-4741-8420-613291593F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433"/>
          <a:stretch/>
        </p:blipFill>
        <p:spPr>
          <a:xfrm>
            <a:off x="1816639" y="1806039"/>
            <a:ext cx="3731017" cy="167147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15FF2C4-DC70-0F4D-B63F-1727BF204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886" y="2366054"/>
            <a:ext cx="3571839" cy="234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549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I. Slack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연동하여 채널에 배포 알림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F65AA-FF01-AB44-9631-952487CDEAF4}"/>
              </a:ext>
            </a:extLst>
          </p:cNvPr>
          <p:cNvSpPr txBox="1"/>
          <p:nvPr/>
        </p:nvSpPr>
        <p:spPr>
          <a:xfrm>
            <a:off x="215900" y="968256"/>
            <a:ext cx="868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en" altLang="ko-KR" dirty="0"/>
              <a:t>https://</a:t>
            </a:r>
            <a:r>
              <a:rPr lang="en" altLang="ko-KR" dirty="0" err="1"/>
              <a:t>api.slack.com</a:t>
            </a:r>
            <a:r>
              <a:rPr lang="en" altLang="ko-KR" dirty="0"/>
              <a:t>/messaging/webhooks</a:t>
            </a:r>
            <a:r>
              <a:rPr lang="ko-KR" altLang="en-US" dirty="0"/>
              <a:t> 에서  </a:t>
            </a:r>
            <a:r>
              <a:rPr lang="ko-KR" altLang="en-US" b="1" dirty="0"/>
              <a:t>앱 이름 </a:t>
            </a:r>
            <a:r>
              <a:rPr lang="ko-KR" altLang="en-US" dirty="0"/>
              <a:t>입력</a:t>
            </a:r>
            <a:r>
              <a:rPr lang="ko-KR" altLang="en-US" b="1" dirty="0"/>
              <a:t> </a:t>
            </a:r>
            <a:r>
              <a:rPr lang="ko-KR" altLang="en-US" dirty="0"/>
              <a:t>및 생성한 </a:t>
            </a:r>
            <a:r>
              <a:rPr lang="ko-KR" altLang="en-US" b="1" dirty="0"/>
              <a:t>워크스페이스 </a:t>
            </a:r>
            <a:r>
              <a:rPr lang="ko-KR" altLang="en-US" dirty="0"/>
              <a:t>선택하여 </a:t>
            </a:r>
            <a:r>
              <a:rPr lang="ko-KR" altLang="en-US" b="1" dirty="0"/>
              <a:t>앱 생성</a:t>
            </a:r>
            <a:endParaRPr lang="en-US" altLang="ko-KR" b="1" dirty="0"/>
          </a:p>
        </p:txBody>
      </p:sp>
      <p:sp>
        <p:nvSpPr>
          <p:cNvPr id="9" name="Google Shape;90;p9">
            <a:extLst>
              <a:ext uri="{FF2B5EF4-FFF2-40B4-BE49-F238E27FC236}">
                <a16:creationId xmlns:a16="http://schemas.microsoft.com/office/drawing/2014/main" id="{645FB00A-C6C3-E84C-B05E-45F00E7E7F90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Slack app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생성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A81941-3849-E24F-88E1-824D12C333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86"/>
          <a:stretch/>
        </p:blipFill>
        <p:spPr>
          <a:xfrm>
            <a:off x="215901" y="1344374"/>
            <a:ext cx="5781944" cy="26802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B199A1-AC66-C446-B2C0-49845E36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374" y="1840116"/>
            <a:ext cx="3568326" cy="291598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B86F692-07F5-1146-8DC2-215C5164FBFF}"/>
              </a:ext>
            </a:extLst>
          </p:cNvPr>
          <p:cNvSpPr/>
          <p:nvPr/>
        </p:nvSpPr>
        <p:spPr>
          <a:xfrm>
            <a:off x="1959339" y="3651536"/>
            <a:ext cx="1194827" cy="373123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3578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I. Slack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연동하여 채널에 배포 알림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F65AA-FF01-AB44-9631-952487CDEAF4}"/>
              </a:ext>
            </a:extLst>
          </p:cNvPr>
          <p:cNvSpPr txBox="1"/>
          <p:nvPr/>
        </p:nvSpPr>
        <p:spPr>
          <a:xfrm>
            <a:off x="215900" y="968256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en-US" altLang="ko-KR" b="1" dirty="0"/>
              <a:t>Incoming</a:t>
            </a:r>
            <a:r>
              <a:rPr lang="ko-KR" altLang="en-US" b="1" dirty="0"/>
              <a:t> </a:t>
            </a:r>
            <a:r>
              <a:rPr lang="en-US" altLang="ko-KR" b="1" dirty="0"/>
              <a:t>Webhooks </a:t>
            </a:r>
            <a:r>
              <a:rPr lang="ko-KR" altLang="en-US" dirty="0"/>
              <a:t>탭에서</a:t>
            </a:r>
            <a:r>
              <a:rPr lang="ko-KR" altLang="en-US" b="1" dirty="0"/>
              <a:t> </a:t>
            </a:r>
            <a:r>
              <a:rPr lang="en-US" altLang="ko-KR" b="1" dirty="0"/>
              <a:t>Activate Incoming Webhooks </a:t>
            </a:r>
            <a:r>
              <a:rPr lang="en-US" altLang="ko-KR" b="1" dirty="0">
                <a:solidFill>
                  <a:srgbClr val="FF0000"/>
                </a:solidFill>
              </a:rPr>
              <a:t>On</a:t>
            </a:r>
            <a:r>
              <a:rPr lang="ko-KR" altLang="en-US" b="1" dirty="0" err="1"/>
              <a:t>으로</a:t>
            </a:r>
            <a:r>
              <a:rPr lang="ko-KR" altLang="en-US" b="1" dirty="0"/>
              <a:t> 변경</a:t>
            </a:r>
            <a:endParaRPr lang="en-US" altLang="ko-KR" b="1" dirty="0"/>
          </a:p>
          <a:p>
            <a:pPr lvl="1"/>
            <a:r>
              <a:rPr lang="ko-KR" altLang="en-US" dirty="0"/>
              <a:t>하단의</a:t>
            </a:r>
            <a:r>
              <a:rPr lang="ko-KR" altLang="en-US" b="1" dirty="0"/>
              <a:t> </a:t>
            </a:r>
            <a:r>
              <a:rPr lang="en-US" altLang="ko-KR" b="1" dirty="0"/>
              <a:t>Add New Webhook to Workspace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sp>
        <p:nvSpPr>
          <p:cNvPr id="9" name="Google Shape;90;p9">
            <a:extLst>
              <a:ext uri="{FF2B5EF4-FFF2-40B4-BE49-F238E27FC236}">
                <a16:creationId xmlns:a16="http://schemas.microsoft.com/office/drawing/2014/main" id="{645FB00A-C6C3-E84C-B05E-45F00E7E7F90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Webhook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설정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E65F50-DF25-6046-8375-CDA76F004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09" y="1465086"/>
            <a:ext cx="4507787" cy="32047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182B4D-ACB1-A44A-B6AE-7F6455661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297" y="1938481"/>
            <a:ext cx="3434849" cy="273140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92B3F13-0BCD-3940-8751-577A2948CF75}"/>
              </a:ext>
            </a:extLst>
          </p:cNvPr>
          <p:cNvSpPr/>
          <p:nvPr/>
        </p:nvSpPr>
        <p:spPr>
          <a:xfrm>
            <a:off x="5400430" y="4255665"/>
            <a:ext cx="1770932" cy="373123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3742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I. Slack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연동하여 채널에 배포 알림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F65AA-FF01-AB44-9631-952487CDEAF4}"/>
              </a:ext>
            </a:extLst>
          </p:cNvPr>
          <p:cNvSpPr txBox="1"/>
          <p:nvPr/>
        </p:nvSpPr>
        <p:spPr>
          <a:xfrm>
            <a:off x="215900" y="968256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ko-KR" altLang="en-US" dirty="0"/>
              <a:t>알림을 게시할 채널 선택하고</a:t>
            </a:r>
            <a:r>
              <a:rPr lang="en-US" altLang="ko-KR" dirty="0"/>
              <a:t>,</a:t>
            </a:r>
            <a:r>
              <a:rPr lang="ko-KR" altLang="en-US" dirty="0"/>
              <a:t> 생성된 </a:t>
            </a:r>
            <a:r>
              <a:rPr lang="en-US" altLang="ko-KR" dirty="0"/>
              <a:t>Webhook URL </a:t>
            </a:r>
            <a:r>
              <a:rPr lang="ko-KR" altLang="en-US" dirty="0"/>
              <a:t>확인</a:t>
            </a:r>
            <a:endParaRPr lang="en-US" altLang="ko-KR" dirty="0"/>
          </a:p>
          <a:p>
            <a:pPr lvl="1"/>
            <a:endParaRPr lang="en-US" altLang="ko-KR" b="1" dirty="0"/>
          </a:p>
        </p:txBody>
      </p:sp>
      <p:sp>
        <p:nvSpPr>
          <p:cNvPr id="9" name="Google Shape;90;p9">
            <a:extLst>
              <a:ext uri="{FF2B5EF4-FFF2-40B4-BE49-F238E27FC236}">
                <a16:creationId xmlns:a16="http://schemas.microsoft.com/office/drawing/2014/main" id="{645FB00A-C6C3-E84C-B05E-45F00E7E7F90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Webhook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설정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64F084C-E318-2943-9977-CFF9A1EA1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90" y="1604849"/>
            <a:ext cx="3025083" cy="28617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4D446D2-FB2B-BF4C-844D-77188554D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6016" y="1521884"/>
            <a:ext cx="4601537" cy="294469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8D94EF2-4D4F-CF41-B485-38B1ABC81D89}"/>
              </a:ext>
            </a:extLst>
          </p:cNvPr>
          <p:cNvSpPr/>
          <p:nvPr/>
        </p:nvSpPr>
        <p:spPr>
          <a:xfrm>
            <a:off x="4084516" y="3957282"/>
            <a:ext cx="2412536" cy="364461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6778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F547D94-D3E2-E046-ABCE-D3C6540644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sp>
        <p:nvSpPr>
          <p:cNvPr id="3" name="Rectangle 43">
            <a:extLst>
              <a:ext uri="{FF2B5EF4-FFF2-40B4-BE49-F238E27FC236}">
                <a16:creationId xmlns:a16="http://schemas.microsoft.com/office/drawing/2014/main" id="{0BDFE45D-03B5-F545-8C23-D101A69525D7}"/>
              </a:ext>
            </a:extLst>
          </p:cNvPr>
          <p:cNvSpPr/>
          <p:nvPr/>
        </p:nvSpPr>
        <p:spPr>
          <a:xfrm>
            <a:off x="4523383" y="2428616"/>
            <a:ext cx="3526708" cy="1039566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solidFill>
                <a:srgbClr val="D86613"/>
              </a:solidFill>
            </a:endParaRPr>
          </a:p>
          <a:p>
            <a:pPr algn="ctr"/>
            <a:endParaRPr lang="en-US" sz="1050" dirty="0">
              <a:solidFill>
                <a:srgbClr val="D86613"/>
              </a:solidFill>
            </a:endParaRPr>
          </a:p>
          <a:p>
            <a:pPr algn="ctr"/>
            <a:r>
              <a:rPr lang="en-US" sz="1050" dirty="0">
                <a:solidFill>
                  <a:srgbClr val="D86613"/>
                </a:solidFill>
              </a:rPr>
              <a:t>Auto Scaling group</a:t>
            </a:r>
          </a:p>
        </p:txBody>
      </p:sp>
      <p:sp>
        <p:nvSpPr>
          <p:cNvPr id="4" name="Rectangle 50">
            <a:extLst>
              <a:ext uri="{FF2B5EF4-FFF2-40B4-BE49-F238E27FC236}">
                <a16:creationId xmlns:a16="http://schemas.microsoft.com/office/drawing/2014/main" id="{1DBBAC14-662B-E84C-A958-24944052BDAA}"/>
              </a:ext>
            </a:extLst>
          </p:cNvPr>
          <p:cNvSpPr/>
          <p:nvPr/>
        </p:nvSpPr>
        <p:spPr>
          <a:xfrm>
            <a:off x="1835077" y="1928967"/>
            <a:ext cx="2179624" cy="12080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5A6B8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200" dirty="0" err="1">
                <a:solidFill>
                  <a:srgbClr val="5A6B86"/>
                </a:solidFill>
              </a:rPr>
              <a:t>CodePipeline</a:t>
            </a:r>
            <a:endParaRPr lang="en-US" sz="1200" dirty="0">
              <a:solidFill>
                <a:srgbClr val="5A6B86"/>
              </a:solidFill>
            </a:endParaRPr>
          </a:p>
        </p:txBody>
      </p:sp>
      <p:pic>
        <p:nvPicPr>
          <p:cNvPr id="5" name="Graphic 9">
            <a:extLst>
              <a:ext uri="{FF2B5EF4-FFF2-40B4-BE49-F238E27FC236}">
                <a16:creationId xmlns:a16="http://schemas.microsoft.com/office/drawing/2014/main" id="{710150D0-315E-4449-A62E-6FE5D96CF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6759" y="508106"/>
            <a:ext cx="331712" cy="361524"/>
          </a:xfrm>
          <a:prstGeom prst="rect">
            <a:avLst/>
          </a:prstGeom>
        </p:spPr>
      </p:pic>
      <p:sp>
        <p:nvSpPr>
          <p:cNvPr id="6" name="Rectangle 78">
            <a:extLst>
              <a:ext uri="{FF2B5EF4-FFF2-40B4-BE49-F238E27FC236}">
                <a16:creationId xmlns:a16="http://schemas.microsoft.com/office/drawing/2014/main" id="{8D8A8E0A-EF2C-DC47-9F0B-50ACFDCD6DC1}"/>
              </a:ext>
            </a:extLst>
          </p:cNvPr>
          <p:cNvSpPr/>
          <p:nvPr/>
        </p:nvSpPr>
        <p:spPr>
          <a:xfrm>
            <a:off x="1326759" y="508106"/>
            <a:ext cx="7395900" cy="396704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5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sp>
        <p:nvSpPr>
          <p:cNvPr id="7" name="Rectangle 32">
            <a:extLst>
              <a:ext uri="{FF2B5EF4-FFF2-40B4-BE49-F238E27FC236}">
                <a16:creationId xmlns:a16="http://schemas.microsoft.com/office/drawing/2014/main" id="{A5304D9B-1A1F-D249-90D6-51DC1D535EA9}"/>
              </a:ext>
            </a:extLst>
          </p:cNvPr>
          <p:cNvSpPr/>
          <p:nvPr/>
        </p:nvSpPr>
        <p:spPr>
          <a:xfrm>
            <a:off x="4095733" y="1275540"/>
            <a:ext cx="4314673" cy="2580845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50" dirty="0">
                <a:solidFill>
                  <a:schemeClr val="accent3"/>
                </a:solidFill>
              </a:rPr>
              <a:t>Region</a:t>
            </a:r>
          </a:p>
        </p:txBody>
      </p:sp>
      <p:pic>
        <p:nvPicPr>
          <p:cNvPr id="8" name="Graphic 48">
            <a:extLst>
              <a:ext uri="{FF2B5EF4-FFF2-40B4-BE49-F238E27FC236}">
                <a16:creationId xmlns:a16="http://schemas.microsoft.com/office/drawing/2014/main" id="{F0EE7A94-369B-354E-8CD3-ED8914FD40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60404" y="1038406"/>
            <a:ext cx="188122" cy="205029"/>
          </a:xfrm>
          <a:prstGeom prst="rect">
            <a:avLst/>
          </a:prstGeom>
        </p:spPr>
      </p:pic>
      <p:sp>
        <p:nvSpPr>
          <p:cNvPr id="9" name="Rectangle 25">
            <a:extLst>
              <a:ext uri="{FF2B5EF4-FFF2-40B4-BE49-F238E27FC236}">
                <a16:creationId xmlns:a16="http://schemas.microsoft.com/office/drawing/2014/main" id="{C75934B4-FA10-B148-8C8D-83A69A0CE36A}"/>
              </a:ext>
            </a:extLst>
          </p:cNvPr>
          <p:cNvSpPr/>
          <p:nvPr/>
        </p:nvSpPr>
        <p:spPr>
          <a:xfrm>
            <a:off x="4358283" y="1732015"/>
            <a:ext cx="3833138" cy="2016541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5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10" name="Graphic 66">
            <a:extLst>
              <a:ext uri="{FF2B5EF4-FFF2-40B4-BE49-F238E27FC236}">
                <a16:creationId xmlns:a16="http://schemas.microsoft.com/office/drawing/2014/main" id="{DF01A5BD-36BB-314A-8CE8-C9819B403F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22953" y="1667139"/>
            <a:ext cx="188122" cy="205029"/>
          </a:xfrm>
          <a:prstGeom prst="rect">
            <a:avLst/>
          </a:prstGeom>
        </p:spPr>
      </p:pic>
      <p:sp>
        <p:nvSpPr>
          <p:cNvPr id="11" name="Rectangle 36">
            <a:extLst>
              <a:ext uri="{FF2B5EF4-FFF2-40B4-BE49-F238E27FC236}">
                <a16:creationId xmlns:a16="http://schemas.microsoft.com/office/drawing/2014/main" id="{3499426F-03CF-734B-B241-35B7E2B9F80B}"/>
              </a:ext>
            </a:extLst>
          </p:cNvPr>
          <p:cNvSpPr/>
          <p:nvPr/>
        </p:nvSpPr>
        <p:spPr>
          <a:xfrm>
            <a:off x="4523384" y="2100634"/>
            <a:ext cx="1533786" cy="160159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accent3"/>
                </a:solidFill>
              </a:rPr>
              <a:t>Availability Zone</a:t>
            </a:r>
          </a:p>
        </p:txBody>
      </p:sp>
      <p:pic>
        <p:nvPicPr>
          <p:cNvPr id="12" name="Graphic 3">
            <a:extLst>
              <a:ext uri="{FF2B5EF4-FFF2-40B4-BE49-F238E27FC236}">
                <a16:creationId xmlns:a16="http://schemas.microsoft.com/office/drawing/2014/main" id="{D26AD7EA-AA81-0C46-B6D5-FC94F0E56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51280" y="2173869"/>
            <a:ext cx="188122" cy="205029"/>
          </a:xfrm>
          <a:prstGeom prst="rect">
            <a:avLst/>
          </a:prstGeom>
        </p:spPr>
      </p:pic>
      <p:pic>
        <p:nvPicPr>
          <p:cNvPr id="13" name="Graphic 41">
            <a:extLst>
              <a:ext uri="{FF2B5EF4-FFF2-40B4-BE49-F238E27FC236}">
                <a16:creationId xmlns:a16="http://schemas.microsoft.com/office/drawing/2014/main" id="{8FB2B799-1B7B-FF4B-9FFE-FB33EFF5A3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545373" y="2173869"/>
            <a:ext cx="275508" cy="2917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605132-2878-8743-B02E-81CD88EFFC84}"/>
              </a:ext>
            </a:extLst>
          </p:cNvPr>
          <p:cNvSpPr txBox="1"/>
          <p:nvPr/>
        </p:nvSpPr>
        <p:spPr>
          <a:xfrm>
            <a:off x="303095" y="2461198"/>
            <a:ext cx="728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232F3E"/>
                </a:solidFill>
              </a:rPr>
              <a:t>Users</a:t>
            </a:r>
          </a:p>
        </p:txBody>
      </p:sp>
      <p:sp>
        <p:nvSpPr>
          <p:cNvPr id="15" name="Rectangle 36">
            <a:extLst>
              <a:ext uri="{FF2B5EF4-FFF2-40B4-BE49-F238E27FC236}">
                <a16:creationId xmlns:a16="http://schemas.microsoft.com/office/drawing/2014/main" id="{5B536414-A72B-794D-8C17-081FDEB09B4F}"/>
              </a:ext>
            </a:extLst>
          </p:cNvPr>
          <p:cNvSpPr/>
          <p:nvPr/>
        </p:nvSpPr>
        <p:spPr>
          <a:xfrm>
            <a:off x="6695410" y="2100634"/>
            <a:ext cx="1533786" cy="160159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accent3"/>
                </a:solidFill>
              </a:rPr>
              <a:t>Availability Zone</a:t>
            </a:r>
          </a:p>
        </p:txBody>
      </p:sp>
      <p:pic>
        <p:nvPicPr>
          <p:cNvPr id="16" name="Graphic 24">
            <a:extLst>
              <a:ext uri="{FF2B5EF4-FFF2-40B4-BE49-F238E27FC236}">
                <a16:creationId xmlns:a16="http://schemas.microsoft.com/office/drawing/2014/main" id="{A9BFD295-5AEF-C34F-B722-3CF96FFF59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42543" y="1940737"/>
            <a:ext cx="405185" cy="441599"/>
          </a:xfrm>
          <a:prstGeom prst="rect">
            <a:avLst/>
          </a:prstGeom>
        </p:spPr>
      </p:pic>
      <p:pic>
        <p:nvPicPr>
          <p:cNvPr id="17" name="Graphic 24">
            <a:extLst>
              <a:ext uri="{FF2B5EF4-FFF2-40B4-BE49-F238E27FC236}">
                <a16:creationId xmlns:a16="http://schemas.microsoft.com/office/drawing/2014/main" id="{C72293EF-53D9-9045-9300-4F03D246A95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229248" y="2356188"/>
            <a:ext cx="405185" cy="441599"/>
          </a:xfrm>
          <a:prstGeom prst="rect">
            <a:avLst/>
          </a:prstGeom>
        </p:spPr>
      </p:pic>
      <p:cxnSp>
        <p:nvCxnSpPr>
          <p:cNvPr id="18" name="Straight Arrow Connector 29">
            <a:extLst>
              <a:ext uri="{FF2B5EF4-FFF2-40B4-BE49-F238E27FC236}">
                <a16:creationId xmlns:a16="http://schemas.microsoft.com/office/drawing/2014/main" id="{DE1928EA-6925-AA4D-85D7-242EE9C80B4D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959554" y="2565962"/>
            <a:ext cx="1366442" cy="11026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4085D20-6B3F-9D41-8579-31070058E58A}"/>
              </a:ext>
            </a:extLst>
          </p:cNvPr>
          <p:cNvSpPr txBox="1"/>
          <p:nvPr/>
        </p:nvSpPr>
        <p:spPr>
          <a:xfrm>
            <a:off x="1335725" y="2584032"/>
            <a:ext cx="560904" cy="28814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1400" b="1" i="1" dirty="0">
                <a:solidFill>
                  <a:schemeClr val="bg1">
                    <a:lumMod val="50000"/>
                  </a:schemeClr>
                </a:solidFill>
              </a:rPr>
              <a:t>Push</a:t>
            </a:r>
            <a:endParaRPr lang="ko-KR" altLang="en-US" sz="14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" name="Graphic 33">
            <a:extLst>
              <a:ext uri="{FF2B5EF4-FFF2-40B4-BE49-F238E27FC236}">
                <a16:creationId xmlns:a16="http://schemas.microsoft.com/office/drawing/2014/main" id="{2EE4177E-5A5E-7F4D-AD7A-59E484DECE2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198317" y="776937"/>
            <a:ext cx="405185" cy="441599"/>
          </a:xfrm>
          <a:prstGeom prst="rect">
            <a:avLst/>
          </a:prstGeom>
        </p:spPr>
      </p:pic>
      <p:pic>
        <p:nvPicPr>
          <p:cNvPr id="21" name="Graphic 8">
            <a:extLst>
              <a:ext uri="{FF2B5EF4-FFF2-40B4-BE49-F238E27FC236}">
                <a16:creationId xmlns:a16="http://schemas.microsoft.com/office/drawing/2014/main" id="{06811F49-DA1E-5548-8D68-27139150F4F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39749" y="2695406"/>
            <a:ext cx="405185" cy="441599"/>
          </a:xfrm>
          <a:prstGeom prst="rect">
            <a:avLst/>
          </a:prstGeom>
        </p:spPr>
      </p:pic>
      <p:pic>
        <p:nvPicPr>
          <p:cNvPr id="22" name="Graphic 8">
            <a:extLst>
              <a:ext uri="{FF2B5EF4-FFF2-40B4-BE49-F238E27FC236}">
                <a16:creationId xmlns:a16="http://schemas.microsoft.com/office/drawing/2014/main" id="{E513EB38-9CFE-3E4F-A287-ECB0ED31538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269158" y="2698049"/>
            <a:ext cx="405185" cy="44159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99141D2-ECF8-964F-A581-19FD6E6726FF}"/>
              </a:ext>
            </a:extLst>
          </p:cNvPr>
          <p:cNvSpPr txBox="1"/>
          <p:nvPr/>
        </p:nvSpPr>
        <p:spPr>
          <a:xfrm>
            <a:off x="4463932" y="3859805"/>
            <a:ext cx="74717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000" b="1" i="1" dirty="0">
                <a:solidFill>
                  <a:srgbClr val="0070C0"/>
                </a:solidFill>
              </a:rPr>
              <a:t>파일 다운로드</a:t>
            </a:r>
            <a:endParaRPr lang="en-US" sz="1000" b="1" i="1" dirty="0">
              <a:solidFill>
                <a:srgbClr val="0070C0"/>
              </a:solidFill>
            </a:endParaRPr>
          </a:p>
        </p:txBody>
      </p:sp>
      <p:cxnSp>
        <p:nvCxnSpPr>
          <p:cNvPr id="24" name="Straight Arrow Connector 29">
            <a:extLst>
              <a:ext uri="{FF2B5EF4-FFF2-40B4-BE49-F238E27FC236}">
                <a16:creationId xmlns:a16="http://schemas.microsoft.com/office/drawing/2014/main" id="{378B43D7-E780-8D4B-A2A9-52E9F7D1E5D8}"/>
              </a:ext>
            </a:extLst>
          </p:cNvPr>
          <p:cNvCxnSpPr>
            <a:stCxn id="17" idx="2"/>
            <a:endCxn id="21" idx="2"/>
          </p:cNvCxnSpPr>
          <p:nvPr/>
        </p:nvCxnSpPr>
        <p:spPr>
          <a:xfrm rot="16200000" flipH="1">
            <a:off x="4217482" y="2012145"/>
            <a:ext cx="339218" cy="1910501"/>
          </a:xfrm>
          <a:prstGeom prst="bentConnector3">
            <a:avLst>
              <a:gd name="adj1" fmla="val 167390"/>
            </a:avLst>
          </a:prstGeom>
          <a:ln w="381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9">
            <a:extLst>
              <a:ext uri="{FF2B5EF4-FFF2-40B4-BE49-F238E27FC236}">
                <a16:creationId xmlns:a16="http://schemas.microsoft.com/office/drawing/2014/main" id="{D5F575F6-A687-DC43-ACAF-BBA89418EBAC}"/>
              </a:ext>
            </a:extLst>
          </p:cNvPr>
          <p:cNvCxnSpPr>
            <a:stCxn id="35" idx="0"/>
            <a:endCxn id="17" idx="2"/>
          </p:cNvCxnSpPr>
          <p:nvPr/>
        </p:nvCxnSpPr>
        <p:spPr>
          <a:xfrm flipH="1" flipV="1">
            <a:off x="3431841" y="2797787"/>
            <a:ext cx="7842" cy="778363"/>
          </a:xfrm>
          <a:prstGeom prst="straightConnector1">
            <a:avLst/>
          </a:prstGeom>
          <a:ln w="15875">
            <a:solidFill>
              <a:srgbClr val="0070C0"/>
            </a:solidFill>
            <a:prstDash val="dash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0210094-C6FC-0240-AEB8-49C3B1BAA9FA}"/>
              </a:ext>
            </a:extLst>
          </p:cNvPr>
          <p:cNvSpPr txBox="1"/>
          <p:nvPr/>
        </p:nvSpPr>
        <p:spPr>
          <a:xfrm>
            <a:off x="2436734" y="3877020"/>
            <a:ext cx="560523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72000" indent="-72000" algn="dist">
              <a:buFont typeface="Arial" panose="020B0604020202020204" pitchFamily="34" charset="0"/>
              <a:buChar char="•"/>
            </a:pPr>
            <a:r>
              <a:rPr lang="en-US" sz="900" i="1" dirty="0" err="1"/>
              <a:t>appspec</a:t>
            </a:r>
            <a:endParaRPr lang="en-US" sz="900" i="1" dirty="0"/>
          </a:p>
          <a:p>
            <a:pPr marL="72000" indent="-72000" algn="dist">
              <a:buFont typeface="Arial" panose="020B0604020202020204" pitchFamily="34" charset="0"/>
              <a:buChar char="•"/>
            </a:pPr>
            <a:r>
              <a:rPr lang="en-US" sz="900" i="1" dirty="0"/>
              <a:t>scrips</a:t>
            </a:r>
          </a:p>
          <a:p>
            <a:pPr marL="72000" indent="-72000" algn="dist">
              <a:buFont typeface="Arial" panose="020B0604020202020204" pitchFamily="34" charset="0"/>
              <a:buChar char="•"/>
            </a:pPr>
            <a:r>
              <a:rPr lang="en-US" sz="900" i="1" dirty="0"/>
              <a:t>codes</a:t>
            </a:r>
          </a:p>
        </p:txBody>
      </p:sp>
      <p:pic>
        <p:nvPicPr>
          <p:cNvPr id="27" name="Graphic 45">
            <a:extLst>
              <a:ext uri="{FF2B5EF4-FFF2-40B4-BE49-F238E27FC236}">
                <a16:creationId xmlns:a16="http://schemas.microsoft.com/office/drawing/2014/main" id="{8CEF58EC-82FE-194F-914F-C2718CB24B8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092663" y="3856385"/>
            <a:ext cx="300814" cy="327847"/>
          </a:xfrm>
          <a:prstGeom prst="rect">
            <a:avLst/>
          </a:prstGeom>
        </p:spPr>
      </p:pic>
      <p:cxnSp>
        <p:nvCxnSpPr>
          <p:cNvPr id="28" name="Straight Arrow Connector 29">
            <a:extLst>
              <a:ext uri="{FF2B5EF4-FFF2-40B4-BE49-F238E27FC236}">
                <a16:creationId xmlns:a16="http://schemas.microsoft.com/office/drawing/2014/main" id="{80C23927-CEDF-154F-BF1B-0631B95339B6}"/>
              </a:ext>
            </a:extLst>
          </p:cNvPr>
          <p:cNvCxnSpPr>
            <a:stCxn id="20" idx="3"/>
            <a:endCxn id="39" idx="0"/>
          </p:cNvCxnSpPr>
          <p:nvPr/>
        </p:nvCxnSpPr>
        <p:spPr>
          <a:xfrm flipH="1">
            <a:off x="2528589" y="997737"/>
            <a:ext cx="74913" cy="1358451"/>
          </a:xfrm>
          <a:prstGeom prst="bentConnector4">
            <a:avLst>
              <a:gd name="adj1" fmla="val -305154"/>
              <a:gd name="adj2" fmla="val 58127"/>
            </a:avLst>
          </a:prstGeom>
          <a:ln w="19050">
            <a:solidFill>
              <a:srgbClr val="FF0000"/>
            </a:solidFill>
            <a:prstDash val="dash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3DCFE31-2AD8-AF46-A559-9FA46E2CD354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16440" y="1082475"/>
            <a:ext cx="61265" cy="4030462"/>
          </a:xfrm>
          <a:prstGeom prst="bentConnector3">
            <a:avLst>
              <a:gd name="adj1" fmla="val 473133"/>
            </a:avLst>
          </a:prstGeom>
          <a:ln w="381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675DBD7-19DF-6A49-94B0-1E965A3180CE}"/>
              </a:ext>
            </a:extLst>
          </p:cNvPr>
          <p:cNvSpPr txBox="1"/>
          <p:nvPr/>
        </p:nvSpPr>
        <p:spPr>
          <a:xfrm>
            <a:off x="4553626" y="2955095"/>
            <a:ext cx="480422" cy="28814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ko-KR" altLang="en-US" sz="1400" b="1" i="1">
                <a:solidFill>
                  <a:schemeClr val="bg1">
                    <a:lumMod val="50000"/>
                  </a:schemeClr>
                </a:solidFill>
              </a:rPr>
              <a:t>배포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7F56E79-2D3D-084C-ABDE-D87AB07D6998}"/>
              </a:ext>
            </a:extLst>
          </p:cNvPr>
          <p:cNvSpPr txBox="1"/>
          <p:nvPr/>
        </p:nvSpPr>
        <p:spPr>
          <a:xfrm>
            <a:off x="3057160" y="1302346"/>
            <a:ext cx="51184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000" b="1" i="1">
                <a:solidFill>
                  <a:srgbClr val="FF0000"/>
                </a:solidFill>
              </a:rPr>
              <a:t>변경 감지</a:t>
            </a:r>
            <a:endParaRPr lang="en-US" sz="1000" b="1" i="1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549C42-DA7F-4C41-B59F-6052EF153283}"/>
              </a:ext>
            </a:extLst>
          </p:cNvPr>
          <p:cNvSpPr txBox="1"/>
          <p:nvPr/>
        </p:nvSpPr>
        <p:spPr>
          <a:xfrm>
            <a:off x="2938382" y="2783118"/>
            <a:ext cx="1058041" cy="380480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000" b="1" dirty="0"/>
              <a:t>AWS </a:t>
            </a:r>
            <a:r>
              <a:rPr lang="en-US" sz="1000" b="1" dirty="0" err="1"/>
              <a:t>CodeDeploy</a:t>
            </a:r>
            <a:endParaRPr lang="en-US" sz="10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A8C2DD-C62C-6246-9BC8-F6DF4D9B4300}"/>
              </a:ext>
            </a:extLst>
          </p:cNvPr>
          <p:cNvSpPr txBox="1"/>
          <p:nvPr/>
        </p:nvSpPr>
        <p:spPr>
          <a:xfrm>
            <a:off x="1778795" y="1168253"/>
            <a:ext cx="1297558" cy="3804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000" b="1" dirty="0"/>
              <a:t>Amazon CloudWatch</a:t>
            </a:r>
          </a:p>
        </p:txBody>
      </p:sp>
      <p:pic>
        <p:nvPicPr>
          <p:cNvPr id="35" name="Graphic 44">
            <a:extLst>
              <a:ext uri="{FF2B5EF4-FFF2-40B4-BE49-F238E27FC236}">
                <a16:creationId xmlns:a16="http://schemas.microsoft.com/office/drawing/2014/main" id="{14667C3A-D6C7-6841-8C64-39A1461B8B2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237090" y="3576150"/>
            <a:ext cx="405185" cy="44159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CDB4A27-5F31-9845-AA40-DFB55756AA60}"/>
              </a:ext>
            </a:extLst>
          </p:cNvPr>
          <p:cNvSpPr txBox="1"/>
          <p:nvPr/>
        </p:nvSpPr>
        <p:spPr>
          <a:xfrm>
            <a:off x="3008448" y="4035607"/>
            <a:ext cx="1375614" cy="3804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000" b="1" dirty="0"/>
              <a:t>Amazon Simple </a:t>
            </a:r>
          </a:p>
          <a:p>
            <a:pPr algn="ctr"/>
            <a:r>
              <a:rPr lang="en-US" sz="1000" b="1" dirty="0"/>
              <a:t>Storage Service (S3)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EF0EB3-A7AC-4743-AE13-855B2A4DC9AA}"/>
              </a:ext>
            </a:extLst>
          </p:cNvPr>
          <p:cNvSpPr txBox="1"/>
          <p:nvPr/>
        </p:nvSpPr>
        <p:spPr>
          <a:xfrm>
            <a:off x="4956725" y="2345446"/>
            <a:ext cx="771231" cy="3804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000" b="1" dirty="0"/>
              <a:t>Amazon EC2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272E40-BFDF-FE4B-94B4-F2E7A2C23A3D}"/>
              </a:ext>
            </a:extLst>
          </p:cNvPr>
          <p:cNvSpPr txBox="1"/>
          <p:nvPr/>
        </p:nvSpPr>
        <p:spPr>
          <a:xfrm>
            <a:off x="7091237" y="2337375"/>
            <a:ext cx="771231" cy="3804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000" b="1" dirty="0"/>
              <a:t>Amazon EC2</a:t>
            </a:r>
          </a:p>
        </p:txBody>
      </p:sp>
      <p:pic>
        <p:nvPicPr>
          <p:cNvPr id="39" name="Graphic 60">
            <a:extLst>
              <a:ext uri="{FF2B5EF4-FFF2-40B4-BE49-F238E27FC236}">
                <a16:creationId xmlns:a16="http://schemas.microsoft.com/office/drawing/2014/main" id="{3F7D5F1D-7BDA-444B-AB42-6DF37789041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325996" y="2356188"/>
            <a:ext cx="405185" cy="441599"/>
          </a:xfrm>
          <a:prstGeom prst="rect">
            <a:avLst/>
          </a:prstGeom>
        </p:spPr>
      </p:pic>
      <p:cxnSp>
        <p:nvCxnSpPr>
          <p:cNvPr id="40" name="Straight Arrow Connector 26">
            <a:extLst>
              <a:ext uri="{FF2B5EF4-FFF2-40B4-BE49-F238E27FC236}">
                <a16:creationId xmlns:a16="http://schemas.microsoft.com/office/drawing/2014/main" id="{B1AB9B20-5374-F941-883D-F7AF25EDDFCA}"/>
              </a:ext>
            </a:extLst>
          </p:cNvPr>
          <p:cNvCxnSpPr>
            <a:stCxn id="35" idx="1"/>
            <a:endCxn id="39" idx="2"/>
          </p:cNvCxnSpPr>
          <p:nvPr/>
        </p:nvCxnSpPr>
        <p:spPr>
          <a:xfrm rot="10800000">
            <a:off x="2528590" y="2797788"/>
            <a:ext cx="708501" cy="999163"/>
          </a:xfrm>
          <a:prstGeom prst="bentConnector2">
            <a:avLst/>
          </a:prstGeom>
          <a:ln w="15875">
            <a:solidFill>
              <a:srgbClr val="0070C0"/>
            </a:solidFill>
            <a:prstDash val="dash"/>
            <a:headEnd type="arrow" w="med" len="sm"/>
            <a:tailEnd type="oval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B659B73-0A2C-BD46-82A9-F871910EDC62}"/>
              </a:ext>
            </a:extLst>
          </p:cNvPr>
          <p:cNvSpPr txBox="1"/>
          <p:nvPr/>
        </p:nvSpPr>
        <p:spPr>
          <a:xfrm>
            <a:off x="1987202" y="2756526"/>
            <a:ext cx="1106579" cy="380480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000" b="1" dirty="0"/>
              <a:t>AWS </a:t>
            </a:r>
            <a:r>
              <a:rPr lang="en-US" sz="1000" b="1" dirty="0" err="1"/>
              <a:t>CodeCommit</a:t>
            </a:r>
            <a:endParaRPr lang="en-US" sz="10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76EBAA-C0E3-2D42-BDAC-3840ECDEB026}"/>
              </a:ext>
            </a:extLst>
          </p:cNvPr>
          <p:cNvSpPr txBox="1"/>
          <p:nvPr/>
        </p:nvSpPr>
        <p:spPr>
          <a:xfrm>
            <a:off x="1410122" y="1501701"/>
            <a:ext cx="864843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000" b="1" i="1" dirty="0">
                <a:solidFill>
                  <a:srgbClr val="FF0000"/>
                </a:solidFill>
              </a:rPr>
              <a:t>파이프라인 실행</a:t>
            </a:r>
            <a:endParaRPr lang="en-US" sz="1000" b="1" i="1" dirty="0">
              <a:solidFill>
                <a:srgbClr val="FF00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1B4CA40-B7B9-F144-A662-861769D8E046}"/>
              </a:ext>
            </a:extLst>
          </p:cNvPr>
          <p:cNvSpPr txBox="1"/>
          <p:nvPr/>
        </p:nvSpPr>
        <p:spPr>
          <a:xfrm>
            <a:off x="2549374" y="3385521"/>
            <a:ext cx="670694" cy="46166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000" b="1" i="1" dirty="0" err="1">
                <a:solidFill>
                  <a:srgbClr val="0070C0"/>
                </a:solidFill>
              </a:rPr>
              <a:t>배포설정</a:t>
            </a:r>
            <a:endParaRPr lang="en-US" altLang="ko-KR" sz="1000" b="1" i="1" dirty="0">
              <a:solidFill>
                <a:srgbClr val="0070C0"/>
              </a:solidFill>
            </a:endParaRPr>
          </a:p>
          <a:p>
            <a:pPr algn="ctr"/>
            <a:r>
              <a:rPr lang="ko-KR" altLang="en-US" sz="1000" b="1" i="1" dirty="0">
                <a:solidFill>
                  <a:srgbClr val="0070C0"/>
                </a:solidFill>
              </a:rPr>
              <a:t>및 정적 소스</a:t>
            </a:r>
            <a:endParaRPr lang="en-US" sz="1000" b="1" i="1" dirty="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4BB5E8-1C85-1E44-B9B4-E307A6109F36}"/>
              </a:ext>
            </a:extLst>
          </p:cNvPr>
          <p:cNvSpPr txBox="1"/>
          <p:nvPr/>
        </p:nvSpPr>
        <p:spPr>
          <a:xfrm>
            <a:off x="387676" y="2729385"/>
            <a:ext cx="32411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72000" indent="-72000" algn="dist">
              <a:buFont typeface="Arial" panose="020B0604020202020204" pitchFamily="34" charset="0"/>
              <a:buChar char="•"/>
            </a:pPr>
            <a:r>
              <a:rPr lang="en-US" sz="900" i="1" dirty="0"/>
              <a:t>html</a:t>
            </a:r>
          </a:p>
          <a:p>
            <a:pPr marL="72000" indent="-72000" algn="dist">
              <a:buFont typeface="Arial" panose="020B0604020202020204" pitchFamily="34" charset="0"/>
              <a:buChar char="•"/>
            </a:pPr>
            <a:r>
              <a:rPr lang="en-US" sz="900" i="1" dirty="0" err="1"/>
              <a:t>css</a:t>
            </a:r>
            <a:endParaRPr lang="en-US" sz="900" i="1" dirty="0"/>
          </a:p>
          <a:p>
            <a:pPr marL="72000" indent="-72000" algn="dist">
              <a:buFont typeface="Arial" panose="020B0604020202020204" pitchFamily="34" charset="0"/>
              <a:buChar char="•"/>
            </a:pPr>
            <a:r>
              <a:rPr lang="en-US" sz="900" i="1" dirty="0" err="1"/>
              <a:t>js</a:t>
            </a:r>
            <a:endParaRPr lang="en-US" sz="900" i="1" dirty="0"/>
          </a:p>
          <a:p>
            <a:pPr marL="72000" indent="-72000" algn="dist">
              <a:buFont typeface="Arial" panose="020B0604020202020204" pitchFamily="34" charset="0"/>
              <a:buChar char="•"/>
            </a:pPr>
            <a:r>
              <a:rPr lang="en-US" sz="900" i="1" dirty="0" err="1"/>
              <a:t>etc</a:t>
            </a:r>
            <a:endParaRPr lang="en-US" sz="900" i="1" dirty="0"/>
          </a:p>
        </p:txBody>
      </p:sp>
      <p:pic>
        <p:nvPicPr>
          <p:cNvPr id="45" name="Graphic 45">
            <a:extLst>
              <a:ext uri="{FF2B5EF4-FFF2-40B4-BE49-F238E27FC236}">
                <a16:creationId xmlns:a16="http://schemas.microsoft.com/office/drawing/2014/main" id="{53FF2AAD-9D3C-C945-8931-31197D485B2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82390" y="2719270"/>
            <a:ext cx="348573" cy="379899"/>
          </a:xfrm>
          <a:prstGeom prst="rect">
            <a:avLst/>
          </a:prstGeom>
        </p:spPr>
      </p:pic>
      <p:cxnSp>
        <p:nvCxnSpPr>
          <p:cNvPr id="46" name="Straight Arrow Connector 26">
            <a:extLst>
              <a:ext uri="{FF2B5EF4-FFF2-40B4-BE49-F238E27FC236}">
                <a16:creationId xmlns:a16="http://schemas.microsoft.com/office/drawing/2014/main" id="{82F05139-6347-0B4D-B7FF-2D201B65560D}"/>
              </a:ext>
            </a:extLst>
          </p:cNvPr>
          <p:cNvCxnSpPr>
            <a:stCxn id="35" idx="3"/>
            <a:endCxn id="21" idx="2"/>
          </p:cNvCxnSpPr>
          <p:nvPr/>
        </p:nvCxnSpPr>
        <p:spPr>
          <a:xfrm flipV="1">
            <a:off x="3642275" y="3137005"/>
            <a:ext cx="1700067" cy="659945"/>
          </a:xfrm>
          <a:prstGeom prst="bentConnector2">
            <a:avLst/>
          </a:prstGeom>
          <a:ln w="15875">
            <a:solidFill>
              <a:srgbClr val="0070C0"/>
            </a:solidFill>
            <a:prstDash val="dash"/>
            <a:headEnd type="arrow" w="med" len="sm"/>
            <a:tailEnd type="oval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26">
            <a:extLst>
              <a:ext uri="{FF2B5EF4-FFF2-40B4-BE49-F238E27FC236}">
                <a16:creationId xmlns:a16="http://schemas.microsoft.com/office/drawing/2014/main" id="{605A1DE5-3879-A344-8B8F-3D95856010E2}"/>
              </a:ext>
            </a:extLst>
          </p:cNvPr>
          <p:cNvCxnSpPr>
            <a:stCxn id="35" idx="3"/>
            <a:endCxn id="22" idx="2"/>
          </p:cNvCxnSpPr>
          <p:nvPr/>
        </p:nvCxnSpPr>
        <p:spPr>
          <a:xfrm flipV="1">
            <a:off x="3642275" y="3139648"/>
            <a:ext cx="3829476" cy="657302"/>
          </a:xfrm>
          <a:prstGeom prst="bentConnector2">
            <a:avLst/>
          </a:prstGeom>
          <a:ln w="15875">
            <a:solidFill>
              <a:srgbClr val="0070C0"/>
            </a:solidFill>
            <a:prstDash val="dash"/>
            <a:headEnd type="arrow" w="med" len="sm"/>
            <a:tailEnd type="oval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29">
            <a:extLst>
              <a:ext uri="{FF2B5EF4-FFF2-40B4-BE49-F238E27FC236}">
                <a16:creationId xmlns:a16="http://schemas.microsoft.com/office/drawing/2014/main" id="{9F2E4916-9959-C349-8E78-47C15AB6F7C6}"/>
              </a:ext>
            </a:extLst>
          </p:cNvPr>
          <p:cNvCxnSpPr>
            <a:stCxn id="39" idx="3"/>
            <a:endCxn id="17" idx="1"/>
          </p:cNvCxnSpPr>
          <p:nvPr/>
        </p:nvCxnSpPr>
        <p:spPr>
          <a:xfrm>
            <a:off x="2731181" y="2576988"/>
            <a:ext cx="498067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9">
            <a:extLst>
              <a:ext uri="{FF2B5EF4-FFF2-40B4-BE49-F238E27FC236}">
                <a16:creationId xmlns:a16="http://schemas.microsoft.com/office/drawing/2014/main" id="{466BF29C-B31F-1141-BE8B-DDF9EFC1791C}"/>
              </a:ext>
            </a:extLst>
          </p:cNvPr>
          <p:cNvCxnSpPr>
            <a:stCxn id="20" idx="2"/>
            <a:endCxn id="16" idx="0"/>
          </p:cNvCxnSpPr>
          <p:nvPr/>
        </p:nvCxnSpPr>
        <p:spPr>
          <a:xfrm flipH="1">
            <a:off x="2045136" y="1218536"/>
            <a:ext cx="355774" cy="722201"/>
          </a:xfrm>
          <a:prstGeom prst="straightConnector1">
            <a:avLst/>
          </a:prstGeom>
          <a:ln w="15875">
            <a:solidFill>
              <a:srgbClr val="FF0000"/>
            </a:solidFill>
            <a:prstDash val="dash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8676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E4F71C6-B242-FF4E-AE43-FE6F46100A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sp>
        <p:nvSpPr>
          <p:cNvPr id="8" name="Google Shape;90;p9">
            <a:extLst>
              <a:ext uri="{FF2B5EF4-FFF2-40B4-BE49-F238E27FC236}">
                <a16:creationId xmlns:a16="http://schemas.microsoft.com/office/drawing/2014/main" id="{FC8DF67E-1236-5747-92C4-20B256933E86}"/>
              </a:ext>
            </a:extLst>
          </p:cNvPr>
          <p:cNvSpPr/>
          <p:nvPr/>
        </p:nvSpPr>
        <p:spPr>
          <a:xfrm>
            <a:off x="228600" y="592138"/>
            <a:ext cx="8686800" cy="29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Lamda-Cloudwatch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Event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73;p9">
            <a:extLst>
              <a:ext uri="{FF2B5EF4-FFF2-40B4-BE49-F238E27FC236}">
                <a16:creationId xmlns:a16="http://schemas.microsoft.com/office/drawing/2014/main" id="{4CC10CAD-A2DC-6640-AADF-93F7FA987BF8}"/>
              </a:ext>
            </a:extLst>
          </p:cNvPr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 V. Slack</a:t>
            </a:r>
            <a:r>
              <a:rPr lang="ko-KR" altLang="en-US" b="1" dirty="0" err="1">
                <a:latin typeface="Malgun Gothic"/>
                <a:ea typeface="Malgun Gothic"/>
                <a:cs typeface="Malgun Gothic"/>
                <a:sym typeface="Malgun Gothic"/>
              </a:rPr>
              <a:t>으로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알림 설정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A4BF85-19B9-704A-976A-39F9873C0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111" y="1018619"/>
            <a:ext cx="6547778" cy="397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243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E4F71C6-B242-FF4E-AE43-FE6F46100A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  <p:sp>
        <p:nvSpPr>
          <p:cNvPr id="8" name="Google Shape;90;p9">
            <a:extLst>
              <a:ext uri="{FF2B5EF4-FFF2-40B4-BE49-F238E27FC236}">
                <a16:creationId xmlns:a16="http://schemas.microsoft.com/office/drawing/2014/main" id="{FC8DF67E-1236-5747-92C4-20B256933E86}"/>
              </a:ext>
            </a:extLst>
          </p:cNvPr>
          <p:cNvSpPr/>
          <p:nvPr/>
        </p:nvSpPr>
        <p:spPr>
          <a:xfrm>
            <a:off x="228600" y="592138"/>
            <a:ext cx="8686800" cy="29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Lamda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함수 생성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73;p9">
            <a:extLst>
              <a:ext uri="{FF2B5EF4-FFF2-40B4-BE49-F238E27FC236}">
                <a16:creationId xmlns:a16="http://schemas.microsoft.com/office/drawing/2014/main" id="{4CC10CAD-A2DC-6640-AADF-93F7FA987BF8}"/>
              </a:ext>
            </a:extLst>
          </p:cNvPr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 V. Slack</a:t>
            </a:r>
            <a:r>
              <a:rPr lang="ko-KR" altLang="en-US" b="1" dirty="0" err="1">
                <a:latin typeface="Malgun Gothic"/>
                <a:ea typeface="Malgun Gothic"/>
                <a:cs typeface="Malgun Gothic"/>
                <a:sym typeface="Malgun Gothic"/>
              </a:rPr>
              <a:t>으로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알림 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650E29-45EE-2B4A-8187-EA80B01B97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31" b="44770"/>
          <a:stretch/>
        </p:blipFill>
        <p:spPr>
          <a:xfrm>
            <a:off x="296565" y="1070527"/>
            <a:ext cx="7196328" cy="93037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1A71598-77D7-2D45-93AB-ECC55A8F1235}"/>
              </a:ext>
            </a:extLst>
          </p:cNvPr>
          <p:cNvSpPr/>
          <p:nvPr/>
        </p:nvSpPr>
        <p:spPr>
          <a:xfrm>
            <a:off x="6711696" y="1280160"/>
            <a:ext cx="713232" cy="274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7742F4-51F9-CC45-8830-280F2D5C1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65" y="2181019"/>
            <a:ext cx="5265908" cy="2290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EC0EC0-0D88-0943-96CA-E4154CB2B437}"/>
              </a:ext>
            </a:extLst>
          </p:cNvPr>
          <p:cNvSpPr txBox="1"/>
          <p:nvPr/>
        </p:nvSpPr>
        <p:spPr>
          <a:xfrm>
            <a:off x="5997844" y="3326354"/>
            <a:ext cx="25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다음과 같이 설정 후 함수 생성</a:t>
            </a:r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6A17244C-22F9-0749-B3EA-12BDA641EFC6}"/>
              </a:ext>
            </a:extLst>
          </p:cNvPr>
          <p:cNvSpPr/>
          <p:nvPr/>
        </p:nvSpPr>
        <p:spPr>
          <a:xfrm>
            <a:off x="5367401" y="3150027"/>
            <a:ext cx="361280" cy="66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6004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E4F71C6-B242-FF4E-AE43-FE6F46100A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  <p:sp>
        <p:nvSpPr>
          <p:cNvPr id="8" name="Google Shape;90;p9">
            <a:extLst>
              <a:ext uri="{FF2B5EF4-FFF2-40B4-BE49-F238E27FC236}">
                <a16:creationId xmlns:a16="http://schemas.microsoft.com/office/drawing/2014/main" id="{FC8DF67E-1236-5747-92C4-20B256933E86}"/>
              </a:ext>
            </a:extLst>
          </p:cNvPr>
          <p:cNvSpPr/>
          <p:nvPr/>
        </p:nvSpPr>
        <p:spPr>
          <a:xfrm>
            <a:off x="228600" y="592138"/>
            <a:ext cx="8686800" cy="29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Lamda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함수 소스 코드 작성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73;p9">
            <a:extLst>
              <a:ext uri="{FF2B5EF4-FFF2-40B4-BE49-F238E27FC236}">
                <a16:creationId xmlns:a16="http://schemas.microsoft.com/office/drawing/2014/main" id="{90C1C4AB-632B-F648-B2DC-AD363A32D782}"/>
              </a:ext>
            </a:extLst>
          </p:cNvPr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 V. Slack</a:t>
            </a:r>
            <a:r>
              <a:rPr lang="ko-KR" altLang="en-US" b="1" dirty="0" err="1">
                <a:latin typeface="Malgun Gothic"/>
                <a:ea typeface="Malgun Gothic"/>
                <a:cs typeface="Malgun Gothic"/>
                <a:sym typeface="Malgun Gothic"/>
              </a:rPr>
              <a:t>으로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알림 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5A5E0F-CD46-BC42-84AB-F631C5878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30" y="1224751"/>
            <a:ext cx="6830568" cy="318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345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I. Slack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연동하여 채널에 배포 알림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F65AA-FF01-AB44-9631-952487CDEAF4}"/>
              </a:ext>
            </a:extLst>
          </p:cNvPr>
          <p:cNvSpPr txBox="1"/>
          <p:nvPr/>
        </p:nvSpPr>
        <p:spPr>
          <a:xfrm>
            <a:off x="215900" y="968256"/>
            <a:ext cx="8686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ko-KR" altLang="en-US" b="1" dirty="0"/>
              <a:t>구성 </a:t>
            </a:r>
            <a:r>
              <a:rPr lang="en-US" altLang="ko-KR" b="1" dirty="0"/>
              <a:t>–</a:t>
            </a:r>
            <a:r>
              <a:rPr lang="ko-KR" altLang="en-US" b="1" dirty="0"/>
              <a:t> 환경변수 </a:t>
            </a:r>
            <a:r>
              <a:rPr lang="ko-KR" altLang="en-US" dirty="0"/>
              <a:t>에서 </a:t>
            </a:r>
            <a:r>
              <a:rPr lang="en-US" altLang="ko-KR" b="1" dirty="0"/>
              <a:t>HOOK_URL, SLACK_CHANNEL</a:t>
            </a:r>
            <a:r>
              <a:rPr lang="ko-KR" altLang="en-US" b="1" dirty="0"/>
              <a:t> </a:t>
            </a:r>
            <a:r>
              <a:rPr lang="ko-KR" altLang="en-US" dirty="0"/>
              <a:t>설정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HOOK : </a:t>
            </a:r>
            <a:r>
              <a:rPr lang="ko-KR" altLang="en-US" dirty="0"/>
              <a:t>앞에서 확인한 </a:t>
            </a:r>
            <a:r>
              <a:rPr lang="en-US" altLang="ko-KR" dirty="0"/>
              <a:t>Slack Webhook URL</a:t>
            </a:r>
          </a:p>
          <a:p>
            <a:pPr lvl="1"/>
            <a:r>
              <a:rPr lang="en-US" altLang="ko-KR" dirty="0"/>
              <a:t>CHANNEL : </a:t>
            </a:r>
            <a:r>
              <a:rPr lang="ko-KR" altLang="en-US" dirty="0"/>
              <a:t>앞에서 설정한 알림 게시할 채널</a:t>
            </a:r>
            <a:endParaRPr lang="en-US" altLang="ko-KR" dirty="0"/>
          </a:p>
          <a:p>
            <a:pPr lvl="1"/>
            <a:endParaRPr lang="en-US" altLang="ko-KR" b="1" dirty="0"/>
          </a:p>
        </p:txBody>
      </p:sp>
      <p:sp>
        <p:nvSpPr>
          <p:cNvPr id="9" name="Google Shape;90;p9">
            <a:extLst>
              <a:ext uri="{FF2B5EF4-FFF2-40B4-BE49-F238E27FC236}">
                <a16:creationId xmlns:a16="http://schemas.microsoft.com/office/drawing/2014/main" id="{645FB00A-C6C3-E84C-B05E-45F00E7E7F90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Lambda –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환경변수 설정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B3FE71B-0A03-AB4D-A3D5-15E8C4BCE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889" y="1983919"/>
            <a:ext cx="7147668" cy="216217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7033892-6F93-BB44-8CA7-2320F6612F44}"/>
              </a:ext>
            </a:extLst>
          </p:cNvPr>
          <p:cNvSpPr/>
          <p:nvPr/>
        </p:nvSpPr>
        <p:spPr>
          <a:xfrm>
            <a:off x="2731008" y="3560064"/>
            <a:ext cx="377952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D4059C-E6F1-3940-94DB-92BFEEE49860}"/>
              </a:ext>
            </a:extLst>
          </p:cNvPr>
          <p:cNvSpPr/>
          <p:nvPr/>
        </p:nvSpPr>
        <p:spPr>
          <a:xfrm>
            <a:off x="2353056" y="3761636"/>
            <a:ext cx="377952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092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E4F71C6-B242-FF4E-AE43-FE6F46100A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  <p:sp>
        <p:nvSpPr>
          <p:cNvPr id="8" name="Google Shape;90;p9">
            <a:extLst>
              <a:ext uri="{FF2B5EF4-FFF2-40B4-BE49-F238E27FC236}">
                <a16:creationId xmlns:a16="http://schemas.microsoft.com/office/drawing/2014/main" id="{FC8DF67E-1236-5747-92C4-20B256933E86}"/>
              </a:ext>
            </a:extLst>
          </p:cNvPr>
          <p:cNvSpPr/>
          <p:nvPr/>
        </p:nvSpPr>
        <p:spPr>
          <a:xfrm>
            <a:off x="228600" y="592138"/>
            <a:ext cx="8686800" cy="29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Cloudwatch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Event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규칙 생성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73;p9">
            <a:extLst>
              <a:ext uri="{FF2B5EF4-FFF2-40B4-BE49-F238E27FC236}">
                <a16:creationId xmlns:a16="http://schemas.microsoft.com/office/drawing/2014/main" id="{90C1C4AB-632B-F648-B2DC-AD363A32D782}"/>
              </a:ext>
            </a:extLst>
          </p:cNvPr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 V. Slack</a:t>
            </a:r>
            <a:r>
              <a:rPr lang="ko-KR" altLang="en-US" b="1" dirty="0" err="1">
                <a:latin typeface="Malgun Gothic"/>
                <a:ea typeface="Malgun Gothic"/>
                <a:cs typeface="Malgun Gothic"/>
                <a:sym typeface="Malgun Gothic"/>
              </a:rPr>
              <a:t>으로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알림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50A974-616A-CA42-AE02-21B1175E9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20" y="1196846"/>
            <a:ext cx="8003261" cy="321420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43A61F7-5F0A-C74A-8087-3E44DA3EADCD}"/>
              </a:ext>
            </a:extLst>
          </p:cNvPr>
          <p:cNvSpPr/>
          <p:nvPr/>
        </p:nvSpPr>
        <p:spPr>
          <a:xfrm>
            <a:off x="1591056" y="2434590"/>
            <a:ext cx="713232" cy="274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55806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E4F71C6-B242-FF4E-AE43-FE6F46100A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  <p:sp>
        <p:nvSpPr>
          <p:cNvPr id="5" name="Google Shape;73;p9">
            <a:extLst>
              <a:ext uri="{FF2B5EF4-FFF2-40B4-BE49-F238E27FC236}">
                <a16:creationId xmlns:a16="http://schemas.microsoft.com/office/drawing/2014/main" id="{7ED4CB11-C51E-4949-B021-DDA7B661136E}"/>
              </a:ext>
            </a:extLst>
          </p:cNvPr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 V. Slack</a:t>
            </a:r>
            <a:r>
              <a:rPr lang="ko-KR" altLang="en-US" b="1" dirty="0" err="1">
                <a:latin typeface="Malgun Gothic"/>
                <a:ea typeface="Malgun Gothic"/>
                <a:cs typeface="Malgun Gothic"/>
                <a:sym typeface="Malgun Gothic"/>
              </a:rPr>
              <a:t>으로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알림 설정</a:t>
            </a:r>
          </a:p>
        </p:txBody>
      </p:sp>
      <p:sp>
        <p:nvSpPr>
          <p:cNvPr id="7" name="Google Shape;90;p9">
            <a:extLst>
              <a:ext uri="{FF2B5EF4-FFF2-40B4-BE49-F238E27FC236}">
                <a16:creationId xmlns:a16="http://schemas.microsoft.com/office/drawing/2014/main" id="{2CB92EF1-AD29-184D-8A15-2EC5407FA1C2}"/>
              </a:ext>
            </a:extLst>
          </p:cNvPr>
          <p:cNvSpPr/>
          <p:nvPr/>
        </p:nvSpPr>
        <p:spPr>
          <a:xfrm>
            <a:off x="228600" y="592138"/>
            <a:ext cx="8686800" cy="29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Cloudwatch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Event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규칙 생성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C8D481-6A3B-6340-B9C0-0229FA55D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08" y="1042446"/>
            <a:ext cx="7741920" cy="356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151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FEDAC23-6110-7742-8065-FBE3F45F05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5B488E-D67F-A14D-8438-43E9AD28D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91114"/>
            <a:ext cx="9144000" cy="2761271"/>
          </a:xfrm>
          <a:prstGeom prst="rect">
            <a:avLst/>
          </a:prstGeom>
        </p:spPr>
      </p:pic>
      <p:sp>
        <p:nvSpPr>
          <p:cNvPr id="4" name="Google Shape;73;p9">
            <a:extLst>
              <a:ext uri="{FF2B5EF4-FFF2-40B4-BE49-F238E27FC236}">
                <a16:creationId xmlns:a16="http://schemas.microsoft.com/office/drawing/2014/main" id="{6B806338-950D-8E4D-9818-6C89E7D7B5CE}"/>
              </a:ext>
            </a:extLst>
          </p:cNvPr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 V. Slack</a:t>
            </a:r>
            <a:r>
              <a:rPr lang="ko-KR" altLang="en-US" b="1" dirty="0" err="1">
                <a:latin typeface="Malgun Gothic"/>
                <a:ea typeface="Malgun Gothic"/>
                <a:cs typeface="Malgun Gothic"/>
                <a:sym typeface="Malgun Gothic"/>
              </a:rPr>
              <a:t>으로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알림 설정</a:t>
            </a:r>
          </a:p>
        </p:txBody>
      </p:sp>
      <p:sp>
        <p:nvSpPr>
          <p:cNvPr id="5" name="Google Shape;90;p9">
            <a:extLst>
              <a:ext uri="{FF2B5EF4-FFF2-40B4-BE49-F238E27FC236}">
                <a16:creationId xmlns:a16="http://schemas.microsoft.com/office/drawing/2014/main" id="{1B36C03F-1271-BE48-A817-6BE67A0A917C}"/>
              </a:ext>
            </a:extLst>
          </p:cNvPr>
          <p:cNvSpPr/>
          <p:nvPr/>
        </p:nvSpPr>
        <p:spPr>
          <a:xfrm>
            <a:off x="228600" y="592138"/>
            <a:ext cx="8686800" cy="29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Cloudwatch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Event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규칙 생성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786781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E4F71C6-B242-FF4E-AE43-FE6F46100A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/>
          </a:p>
        </p:txBody>
      </p:sp>
      <p:sp>
        <p:nvSpPr>
          <p:cNvPr id="8" name="Google Shape;90;p9">
            <a:extLst>
              <a:ext uri="{FF2B5EF4-FFF2-40B4-BE49-F238E27FC236}">
                <a16:creationId xmlns:a16="http://schemas.microsoft.com/office/drawing/2014/main" id="{FC8DF67E-1236-5747-92C4-20B256933E86}"/>
              </a:ext>
            </a:extLst>
          </p:cNvPr>
          <p:cNvSpPr/>
          <p:nvPr/>
        </p:nvSpPr>
        <p:spPr>
          <a:xfrm>
            <a:off x="228600" y="592138"/>
            <a:ext cx="8686800" cy="29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Lamda-Cloudwatch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Event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생성 결과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73;p9">
            <a:extLst>
              <a:ext uri="{FF2B5EF4-FFF2-40B4-BE49-F238E27FC236}">
                <a16:creationId xmlns:a16="http://schemas.microsoft.com/office/drawing/2014/main" id="{90C1C4AB-632B-F648-B2DC-AD363A32D782}"/>
              </a:ext>
            </a:extLst>
          </p:cNvPr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 V. Slack</a:t>
            </a:r>
            <a:r>
              <a:rPr lang="ko-KR" altLang="en-US" b="1" dirty="0" err="1">
                <a:latin typeface="Malgun Gothic"/>
                <a:ea typeface="Malgun Gothic"/>
                <a:cs typeface="Malgun Gothic"/>
                <a:sym typeface="Malgun Gothic"/>
              </a:rPr>
              <a:t>으로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알림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18A6CC-AF9D-C744-8C56-2AAA30637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" y="1173308"/>
            <a:ext cx="7306056" cy="229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530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E4F71C6-B242-FF4E-AE43-FE6F46100A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/>
          </a:p>
        </p:txBody>
      </p:sp>
      <p:sp>
        <p:nvSpPr>
          <p:cNvPr id="8" name="Google Shape;90;p9">
            <a:extLst>
              <a:ext uri="{FF2B5EF4-FFF2-40B4-BE49-F238E27FC236}">
                <a16:creationId xmlns:a16="http://schemas.microsoft.com/office/drawing/2014/main" id="{FC8DF67E-1236-5747-92C4-20B256933E86}"/>
              </a:ext>
            </a:extLst>
          </p:cNvPr>
          <p:cNvSpPr/>
          <p:nvPr/>
        </p:nvSpPr>
        <p:spPr>
          <a:xfrm>
            <a:off x="228600" y="592138"/>
            <a:ext cx="8686800" cy="29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Lamda-Cloudwatch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Event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생성 결과 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test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진행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73;p9">
            <a:extLst>
              <a:ext uri="{FF2B5EF4-FFF2-40B4-BE49-F238E27FC236}">
                <a16:creationId xmlns:a16="http://schemas.microsoft.com/office/drawing/2014/main" id="{90C1C4AB-632B-F648-B2DC-AD363A32D782}"/>
              </a:ext>
            </a:extLst>
          </p:cNvPr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 V. Slack</a:t>
            </a:r>
            <a:r>
              <a:rPr lang="ko-KR" altLang="en-US" b="1" dirty="0" err="1">
                <a:latin typeface="Malgun Gothic"/>
                <a:ea typeface="Malgun Gothic"/>
                <a:cs typeface="Malgun Gothic"/>
                <a:sym typeface="Malgun Gothic"/>
              </a:rPr>
              <a:t>으로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알림 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84D35C-8067-DC40-99C5-A761C87DB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016" y="1140276"/>
            <a:ext cx="7006894" cy="347121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DE509C2-B826-044B-B013-E1E297939A77}"/>
              </a:ext>
            </a:extLst>
          </p:cNvPr>
          <p:cNvSpPr/>
          <p:nvPr/>
        </p:nvSpPr>
        <p:spPr>
          <a:xfrm>
            <a:off x="2635616" y="3641598"/>
            <a:ext cx="713232" cy="274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82589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583F1E3-6A19-7C41-A6FB-64F9CE54A5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38</a:t>
            </a:fld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4FC31B-3951-E24C-BBD9-F84F60566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1000856"/>
            <a:ext cx="5050054" cy="3997452"/>
          </a:xfrm>
          <a:prstGeom prst="rect">
            <a:avLst/>
          </a:prstGeom>
        </p:spPr>
      </p:pic>
      <p:sp>
        <p:nvSpPr>
          <p:cNvPr id="6" name="Google Shape;90;p9">
            <a:extLst>
              <a:ext uri="{FF2B5EF4-FFF2-40B4-BE49-F238E27FC236}">
                <a16:creationId xmlns:a16="http://schemas.microsoft.com/office/drawing/2014/main" id="{898A3670-4225-5140-811F-96D67348AE9F}"/>
              </a:ext>
            </a:extLst>
          </p:cNvPr>
          <p:cNvSpPr/>
          <p:nvPr/>
        </p:nvSpPr>
        <p:spPr>
          <a:xfrm>
            <a:off x="228600" y="592138"/>
            <a:ext cx="8686800" cy="29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Lamda-Cloudwatch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Event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생성 결과 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test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진행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73;p9">
            <a:extLst>
              <a:ext uri="{FF2B5EF4-FFF2-40B4-BE49-F238E27FC236}">
                <a16:creationId xmlns:a16="http://schemas.microsoft.com/office/drawing/2014/main" id="{EAF0BA94-C031-C046-A60F-68CD3A19343C}"/>
              </a:ext>
            </a:extLst>
          </p:cNvPr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 V. Slack</a:t>
            </a:r>
            <a:r>
              <a:rPr lang="ko-KR" altLang="en-US" b="1" dirty="0" err="1">
                <a:latin typeface="Malgun Gothic"/>
                <a:ea typeface="Malgun Gothic"/>
                <a:cs typeface="Malgun Gothic"/>
                <a:sym typeface="Malgun Gothic"/>
              </a:rPr>
              <a:t>으로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알림 설정</a:t>
            </a:r>
          </a:p>
        </p:txBody>
      </p:sp>
    </p:spTree>
    <p:extLst>
      <p:ext uri="{BB962C8B-B14F-4D97-AF65-F5344CB8AC3E}">
        <p14:creationId xmlns:p14="http://schemas.microsoft.com/office/powerpoint/2010/main" val="3373179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 dirty="0"/>
          </a:p>
        </p:txBody>
      </p:sp>
      <p:sp>
        <p:nvSpPr>
          <p:cNvPr id="13" name="Google Shape;90;p9"/>
          <p:cNvSpPr/>
          <p:nvPr/>
        </p:nvSpPr>
        <p:spPr>
          <a:xfrm>
            <a:off x="228600" y="592138"/>
            <a:ext cx="8686800" cy="29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marR="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환경 설정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I. Code Commit</a:t>
            </a:r>
            <a:endParaRPr lang="ko-KR" altLang="en-US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92D651-EC01-7647-A7FD-5D2E8B1E4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48" y="1145219"/>
            <a:ext cx="7826492" cy="301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93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E4F71C6-B242-FF4E-AE43-FE6F46100A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  <p:sp>
        <p:nvSpPr>
          <p:cNvPr id="8" name="Google Shape;90;p9">
            <a:extLst>
              <a:ext uri="{FF2B5EF4-FFF2-40B4-BE49-F238E27FC236}">
                <a16:creationId xmlns:a16="http://schemas.microsoft.com/office/drawing/2014/main" id="{FC8DF67E-1236-5747-92C4-20B256933E86}"/>
              </a:ext>
            </a:extLst>
          </p:cNvPr>
          <p:cNvSpPr/>
          <p:nvPr/>
        </p:nvSpPr>
        <p:spPr>
          <a:xfrm>
            <a:off x="228600" y="592138"/>
            <a:ext cx="8686800" cy="29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Lamda-Cloudwatch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Event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생성 결과 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test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결과 및 로그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73;p9">
            <a:extLst>
              <a:ext uri="{FF2B5EF4-FFF2-40B4-BE49-F238E27FC236}">
                <a16:creationId xmlns:a16="http://schemas.microsoft.com/office/drawing/2014/main" id="{90C1C4AB-632B-F648-B2DC-AD363A32D782}"/>
              </a:ext>
            </a:extLst>
          </p:cNvPr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 V. Slack</a:t>
            </a:r>
            <a:r>
              <a:rPr lang="ko-KR" altLang="en-US" b="1" dirty="0" err="1">
                <a:latin typeface="Malgun Gothic"/>
                <a:ea typeface="Malgun Gothic"/>
                <a:cs typeface="Malgun Gothic"/>
                <a:sym typeface="Malgun Gothic"/>
              </a:rPr>
              <a:t>으로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알림 설정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26788B5-91B8-854C-A798-D19505209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76" y="1042446"/>
            <a:ext cx="4466234" cy="143789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0DCB0A7-5E61-B949-BA88-BD7E75FE4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384311"/>
            <a:ext cx="5769244" cy="236821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8E5DCC-9981-A54F-9321-7FBFDEF1FAC2}"/>
              </a:ext>
            </a:extLst>
          </p:cNvPr>
          <p:cNvSpPr/>
          <p:nvPr/>
        </p:nvSpPr>
        <p:spPr>
          <a:xfrm>
            <a:off x="2879740" y="3974242"/>
            <a:ext cx="985123" cy="3173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236AC3-680D-7448-B86A-E67A7A491F4F}"/>
              </a:ext>
            </a:extLst>
          </p:cNvPr>
          <p:cNvSpPr txBox="1"/>
          <p:nvPr/>
        </p:nvSpPr>
        <p:spPr>
          <a:xfrm>
            <a:off x="5997844" y="1425420"/>
            <a:ext cx="12666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Test</a:t>
            </a:r>
            <a:r>
              <a:rPr kumimoji="1" lang="ko-KR" altLang="en-US" sz="2000" dirty="0"/>
              <a:t> 성공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AD25DDDE-7BF4-D74A-8515-AF8929C26982}"/>
              </a:ext>
            </a:extLst>
          </p:cNvPr>
          <p:cNvSpPr/>
          <p:nvPr/>
        </p:nvSpPr>
        <p:spPr>
          <a:xfrm>
            <a:off x="5492202" y="1465969"/>
            <a:ext cx="286847" cy="3242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770DF6-AE12-AE4D-92B1-885CB8BFFE19}"/>
              </a:ext>
            </a:extLst>
          </p:cNvPr>
          <p:cNvSpPr txBox="1"/>
          <p:nvPr/>
        </p:nvSpPr>
        <p:spPr>
          <a:xfrm>
            <a:off x="6796420" y="3150588"/>
            <a:ext cx="1281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로그 보기</a:t>
            </a:r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B2C947D5-569C-F241-A889-FFFD97D7E496}"/>
              </a:ext>
            </a:extLst>
          </p:cNvPr>
          <p:cNvSpPr/>
          <p:nvPr/>
        </p:nvSpPr>
        <p:spPr>
          <a:xfrm>
            <a:off x="6290778" y="3191137"/>
            <a:ext cx="286847" cy="3242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68790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E4F71C6-B242-FF4E-AE43-FE6F46100A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40</a:t>
            </a:fld>
            <a:endParaRPr lang="en-US"/>
          </a:p>
        </p:txBody>
      </p:sp>
      <p:sp>
        <p:nvSpPr>
          <p:cNvPr id="6" name="Google Shape;73;p9">
            <a:extLst>
              <a:ext uri="{FF2B5EF4-FFF2-40B4-BE49-F238E27FC236}">
                <a16:creationId xmlns:a16="http://schemas.microsoft.com/office/drawing/2014/main" id="{1842A84D-614E-3A47-A86B-A6E1C5ED8E8D}"/>
              </a:ext>
            </a:extLst>
          </p:cNvPr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 V. Slack</a:t>
            </a:r>
            <a:r>
              <a:rPr lang="ko-KR" altLang="en-US" b="1" dirty="0" err="1">
                <a:latin typeface="Malgun Gothic"/>
                <a:ea typeface="Malgun Gothic"/>
                <a:cs typeface="Malgun Gothic"/>
                <a:sym typeface="Malgun Gothic"/>
              </a:rPr>
              <a:t>으로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알림 설정</a:t>
            </a:r>
          </a:p>
        </p:txBody>
      </p:sp>
      <p:sp>
        <p:nvSpPr>
          <p:cNvPr id="8" name="Google Shape;90;p9">
            <a:extLst>
              <a:ext uri="{FF2B5EF4-FFF2-40B4-BE49-F238E27FC236}">
                <a16:creationId xmlns:a16="http://schemas.microsoft.com/office/drawing/2014/main" id="{FC8DF67E-1236-5747-92C4-20B256933E86}"/>
              </a:ext>
            </a:extLst>
          </p:cNvPr>
          <p:cNvSpPr/>
          <p:nvPr/>
        </p:nvSpPr>
        <p:spPr>
          <a:xfrm>
            <a:off x="228600" y="592138"/>
            <a:ext cx="8686800" cy="29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실제 </a:t>
            </a:r>
            <a:r>
              <a:rPr lang="en-US" altLang="ko-KR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Codepipeline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변경사항 발생 시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Slack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알림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D55821-0898-DF4E-A580-36C5446D1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73" y="1042446"/>
            <a:ext cx="5354775" cy="396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483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995249"/>
            <a:ext cx="9144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Google Shape;65;p8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sp>
        <p:nvSpPr>
          <p:cNvPr id="5" name="Google Shape;66;p8">
            <a:extLst>
              <a:ext uri="{FF2B5EF4-FFF2-40B4-BE49-F238E27FC236}">
                <a16:creationId xmlns:a16="http://schemas.microsoft.com/office/drawing/2014/main" id="{AD00F465-8E1D-3A40-9285-60610CDD6580}"/>
              </a:ext>
            </a:extLst>
          </p:cNvPr>
          <p:cNvSpPr txBox="1"/>
          <p:nvPr/>
        </p:nvSpPr>
        <p:spPr>
          <a:xfrm>
            <a:off x="938550" y="2080589"/>
            <a:ext cx="7266900" cy="139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Malgun Gothic"/>
                <a:ea typeface="Malgun Gothic"/>
                <a:cs typeface="Malgun Gothic"/>
                <a:sym typeface="Malgun Gothic"/>
              </a:rPr>
              <a:t>Jenkins </a:t>
            </a:r>
            <a:r>
              <a:rPr lang="ko-KR" altLang="en-US" sz="2400" b="1" dirty="0">
                <a:latin typeface="Malgun Gothic"/>
                <a:ea typeface="Malgun Gothic"/>
                <a:cs typeface="Malgun Gothic"/>
                <a:sym typeface="Malgun Gothic"/>
              </a:rPr>
              <a:t>사용하여 빌드 및 배포 진행</a:t>
            </a:r>
          </a:p>
        </p:txBody>
      </p:sp>
    </p:spTree>
    <p:extLst>
      <p:ext uri="{BB962C8B-B14F-4D97-AF65-F5344CB8AC3E}">
        <p14:creationId xmlns:p14="http://schemas.microsoft.com/office/powerpoint/2010/main" val="4372588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Straight Arrow Connector 29">
            <a:extLst>
              <a:ext uri="{FF2B5EF4-FFF2-40B4-BE49-F238E27FC236}">
                <a16:creationId xmlns:a16="http://schemas.microsoft.com/office/drawing/2014/main" id="{93DC63CB-4586-2A4A-A7B5-6727D5702665}"/>
              </a:ext>
            </a:extLst>
          </p:cNvPr>
          <p:cNvCxnSpPr>
            <a:cxnSpLocks/>
          </p:cNvCxnSpPr>
          <p:nvPr/>
        </p:nvCxnSpPr>
        <p:spPr>
          <a:xfrm>
            <a:off x="2175498" y="1267134"/>
            <a:ext cx="1470990" cy="931256"/>
          </a:xfrm>
          <a:prstGeom prst="bentConnector2">
            <a:avLst/>
          </a:prstGeom>
          <a:ln w="381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F547D94-D3E2-E046-ABCE-D3C65406441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42</a:t>
            </a:fld>
            <a:endParaRPr lang="en-US"/>
          </a:p>
        </p:txBody>
      </p:sp>
      <p:pic>
        <p:nvPicPr>
          <p:cNvPr id="5" name="Graphic 9">
            <a:extLst>
              <a:ext uri="{FF2B5EF4-FFF2-40B4-BE49-F238E27FC236}">
                <a16:creationId xmlns:a16="http://schemas.microsoft.com/office/drawing/2014/main" id="{710150D0-315E-4449-A62E-6FE5D96CF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0214" y="601333"/>
            <a:ext cx="331712" cy="361524"/>
          </a:xfrm>
          <a:prstGeom prst="rect">
            <a:avLst/>
          </a:prstGeom>
        </p:spPr>
      </p:pic>
      <p:sp>
        <p:nvSpPr>
          <p:cNvPr id="6" name="Rectangle 78">
            <a:extLst>
              <a:ext uri="{FF2B5EF4-FFF2-40B4-BE49-F238E27FC236}">
                <a16:creationId xmlns:a16="http://schemas.microsoft.com/office/drawing/2014/main" id="{8D8A8E0A-EF2C-DC47-9F0B-50ACFDCD6DC1}"/>
              </a:ext>
            </a:extLst>
          </p:cNvPr>
          <p:cNvSpPr/>
          <p:nvPr/>
        </p:nvSpPr>
        <p:spPr>
          <a:xfrm>
            <a:off x="1210214" y="592138"/>
            <a:ext cx="6741476" cy="39592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5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sp>
        <p:nvSpPr>
          <p:cNvPr id="7" name="Rectangle 32">
            <a:extLst>
              <a:ext uri="{FF2B5EF4-FFF2-40B4-BE49-F238E27FC236}">
                <a16:creationId xmlns:a16="http://schemas.microsoft.com/office/drawing/2014/main" id="{A5304D9B-1A1F-D249-90D6-51DC1D535EA9}"/>
              </a:ext>
            </a:extLst>
          </p:cNvPr>
          <p:cNvSpPr/>
          <p:nvPr/>
        </p:nvSpPr>
        <p:spPr>
          <a:xfrm>
            <a:off x="5845321" y="1361688"/>
            <a:ext cx="1816795" cy="2095579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50" dirty="0">
                <a:solidFill>
                  <a:schemeClr val="accent3"/>
                </a:solidFill>
              </a:rPr>
              <a:t>Region</a:t>
            </a:r>
          </a:p>
        </p:txBody>
      </p:sp>
      <p:sp>
        <p:nvSpPr>
          <p:cNvPr id="9" name="Rectangle 25">
            <a:extLst>
              <a:ext uri="{FF2B5EF4-FFF2-40B4-BE49-F238E27FC236}">
                <a16:creationId xmlns:a16="http://schemas.microsoft.com/office/drawing/2014/main" id="{C75934B4-FA10-B148-8C8D-83A69A0CE36A}"/>
              </a:ext>
            </a:extLst>
          </p:cNvPr>
          <p:cNvSpPr/>
          <p:nvPr/>
        </p:nvSpPr>
        <p:spPr>
          <a:xfrm>
            <a:off x="6027187" y="1649364"/>
            <a:ext cx="1465092" cy="167209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5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sp>
        <p:nvSpPr>
          <p:cNvPr id="11" name="Rectangle 36">
            <a:extLst>
              <a:ext uri="{FF2B5EF4-FFF2-40B4-BE49-F238E27FC236}">
                <a16:creationId xmlns:a16="http://schemas.microsoft.com/office/drawing/2014/main" id="{3499426F-03CF-734B-B241-35B7E2B9F80B}"/>
              </a:ext>
            </a:extLst>
          </p:cNvPr>
          <p:cNvSpPr/>
          <p:nvPr/>
        </p:nvSpPr>
        <p:spPr>
          <a:xfrm>
            <a:off x="6174357" y="1909486"/>
            <a:ext cx="1166722" cy="128767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accent3"/>
                </a:solidFill>
              </a:rPr>
              <a:t>Availability Zone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085D20-6B3F-9D41-8579-31070058E58A}"/>
              </a:ext>
            </a:extLst>
          </p:cNvPr>
          <p:cNvSpPr txBox="1"/>
          <p:nvPr/>
        </p:nvSpPr>
        <p:spPr>
          <a:xfrm>
            <a:off x="1036347" y="1249983"/>
            <a:ext cx="709963" cy="28814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1400" b="1" i="1" dirty="0">
                <a:solidFill>
                  <a:schemeClr val="bg1">
                    <a:lumMod val="50000"/>
                  </a:schemeClr>
                </a:solidFill>
              </a:rPr>
              <a:t>1.</a:t>
            </a:r>
            <a:r>
              <a:rPr lang="ko-KR" altLang="en-US" sz="1400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b="1" i="1" dirty="0">
                <a:solidFill>
                  <a:schemeClr val="bg1">
                    <a:lumMod val="50000"/>
                  </a:schemeClr>
                </a:solidFill>
              </a:rPr>
              <a:t>Push</a:t>
            </a:r>
            <a:endParaRPr lang="ko-KR" altLang="en-US" sz="14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5" name="Straight Arrow Connector 29">
            <a:extLst>
              <a:ext uri="{FF2B5EF4-FFF2-40B4-BE49-F238E27FC236}">
                <a16:creationId xmlns:a16="http://schemas.microsoft.com/office/drawing/2014/main" id="{D5F575F6-A687-DC43-ACAF-BBA89418EBAC}"/>
              </a:ext>
            </a:extLst>
          </p:cNvPr>
          <p:cNvCxnSpPr>
            <a:cxnSpLocks/>
            <a:stCxn id="79" idx="0"/>
            <a:endCxn id="33" idx="2"/>
          </p:cNvCxnSpPr>
          <p:nvPr/>
        </p:nvCxnSpPr>
        <p:spPr>
          <a:xfrm flipH="1" flipV="1">
            <a:off x="5301490" y="3175274"/>
            <a:ext cx="2864" cy="400885"/>
          </a:xfrm>
          <a:prstGeom prst="straightConnector1">
            <a:avLst/>
          </a:prstGeom>
          <a:ln w="15875">
            <a:solidFill>
              <a:srgbClr val="0070C0"/>
            </a:solidFill>
            <a:prstDash val="dash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0210094-C6FC-0240-AEB8-49C3B1BAA9FA}"/>
              </a:ext>
            </a:extLst>
          </p:cNvPr>
          <p:cNvSpPr txBox="1"/>
          <p:nvPr/>
        </p:nvSpPr>
        <p:spPr>
          <a:xfrm>
            <a:off x="3147063" y="3900159"/>
            <a:ext cx="560523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72000" indent="-72000" algn="dist">
              <a:buFont typeface="Arial" panose="020B0604020202020204" pitchFamily="34" charset="0"/>
              <a:buChar char="•"/>
            </a:pPr>
            <a:r>
              <a:rPr lang="en-US" sz="900" i="1" dirty="0" err="1"/>
              <a:t>appspec</a:t>
            </a:r>
            <a:endParaRPr lang="en-US" sz="900" i="1" dirty="0"/>
          </a:p>
          <a:p>
            <a:pPr marL="72000" indent="-72000" algn="dist">
              <a:buFont typeface="Arial" panose="020B0604020202020204" pitchFamily="34" charset="0"/>
              <a:buChar char="•"/>
            </a:pPr>
            <a:r>
              <a:rPr lang="en-US" sz="900" i="1" dirty="0"/>
              <a:t>scrips</a:t>
            </a:r>
          </a:p>
          <a:p>
            <a:pPr marL="72000" indent="-72000" algn="dist">
              <a:buFont typeface="Arial" panose="020B0604020202020204" pitchFamily="34" charset="0"/>
              <a:buChar char="•"/>
            </a:pPr>
            <a:r>
              <a:rPr lang="en-US" sz="900" i="1" dirty="0"/>
              <a:t>codes</a:t>
            </a:r>
          </a:p>
        </p:txBody>
      </p:sp>
      <p:pic>
        <p:nvPicPr>
          <p:cNvPr id="27" name="Graphic 45">
            <a:extLst>
              <a:ext uri="{FF2B5EF4-FFF2-40B4-BE49-F238E27FC236}">
                <a16:creationId xmlns:a16="http://schemas.microsoft.com/office/drawing/2014/main" id="{8CEF58EC-82FE-194F-914F-C2718CB24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12045" y="3924789"/>
            <a:ext cx="300814" cy="327847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4FF635DA-99B5-B641-9B68-87D4F69B920F}"/>
              </a:ext>
            </a:extLst>
          </p:cNvPr>
          <p:cNvGrpSpPr/>
          <p:nvPr/>
        </p:nvGrpSpPr>
        <p:grpSpPr>
          <a:xfrm>
            <a:off x="4772469" y="2237367"/>
            <a:ext cx="1058041" cy="937907"/>
            <a:chOff x="3934840" y="2319475"/>
            <a:chExt cx="1058041" cy="937907"/>
          </a:xfrm>
        </p:grpSpPr>
        <p:pic>
          <p:nvPicPr>
            <p:cNvPr id="17" name="Graphic 24">
              <a:extLst>
                <a:ext uri="{FF2B5EF4-FFF2-40B4-BE49-F238E27FC236}">
                  <a16:creationId xmlns:a16="http://schemas.microsoft.com/office/drawing/2014/main" id="{C72293EF-53D9-9045-9300-4F03D246A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25744" y="2319475"/>
              <a:ext cx="507895" cy="5535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549C42-DA7F-4C41-B59F-6052EF153283}"/>
                </a:ext>
              </a:extLst>
            </p:cNvPr>
            <p:cNvSpPr txBox="1"/>
            <p:nvPr/>
          </p:nvSpPr>
          <p:spPr>
            <a:xfrm>
              <a:off x="3934840" y="2876902"/>
              <a:ext cx="1058041" cy="3804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1000" b="1"/>
              </a:lvl1pPr>
            </a:lstStyle>
            <a:p>
              <a:r>
                <a:rPr lang="en-US" dirty="0"/>
                <a:t>AWS </a:t>
              </a:r>
              <a:r>
                <a:rPr lang="en-US" dirty="0" err="1"/>
                <a:t>CodeDeploy</a:t>
              </a:r>
              <a:endParaRPr lang="en-US" dirty="0"/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708C3722-8A54-AE43-A597-AFA76514CE45}"/>
              </a:ext>
            </a:extLst>
          </p:cNvPr>
          <p:cNvGrpSpPr/>
          <p:nvPr/>
        </p:nvGrpSpPr>
        <p:grpSpPr>
          <a:xfrm>
            <a:off x="6356921" y="2235888"/>
            <a:ext cx="771231" cy="922583"/>
            <a:chOff x="7117846" y="2225691"/>
            <a:chExt cx="771231" cy="922583"/>
          </a:xfrm>
        </p:grpSpPr>
        <p:pic>
          <p:nvPicPr>
            <p:cNvPr id="21" name="Graphic 8">
              <a:extLst>
                <a:ext uri="{FF2B5EF4-FFF2-40B4-BE49-F238E27FC236}">
                  <a16:creationId xmlns:a16="http://schemas.microsoft.com/office/drawing/2014/main" id="{06811F49-DA1E-5548-8D68-27139150F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247468" y="2225691"/>
              <a:ext cx="511988" cy="55800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EEF0EB3-A7AC-4743-AE13-855B2A4DC9AA}"/>
                </a:ext>
              </a:extLst>
            </p:cNvPr>
            <p:cNvSpPr txBox="1"/>
            <p:nvPr/>
          </p:nvSpPr>
          <p:spPr>
            <a:xfrm>
              <a:off x="7117846" y="2767794"/>
              <a:ext cx="771231" cy="3804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sz="1000" b="1" dirty="0"/>
                <a:t>Amazon EC2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1B4CA40-B7B9-F144-A662-861769D8E046}"/>
              </a:ext>
            </a:extLst>
          </p:cNvPr>
          <p:cNvSpPr txBox="1"/>
          <p:nvPr/>
        </p:nvSpPr>
        <p:spPr>
          <a:xfrm>
            <a:off x="2806720" y="3556293"/>
            <a:ext cx="1025651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000" b="1" i="1" dirty="0" err="1">
                <a:solidFill>
                  <a:srgbClr val="0070C0"/>
                </a:solidFill>
              </a:rPr>
              <a:t>배포설정</a:t>
            </a:r>
            <a:endParaRPr lang="en-US" altLang="ko-KR" sz="1000" b="1" i="1" dirty="0">
              <a:solidFill>
                <a:srgbClr val="0070C0"/>
              </a:solidFill>
            </a:endParaRPr>
          </a:p>
          <a:p>
            <a:pPr algn="ctr"/>
            <a:r>
              <a:rPr lang="ko-KR" altLang="en-US" sz="1000" b="1" i="1" dirty="0">
                <a:solidFill>
                  <a:srgbClr val="0070C0"/>
                </a:solidFill>
              </a:rPr>
              <a:t>및 정적 소스</a:t>
            </a:r>
            <a:endParaRPr lang="en-US" sz="1000" b="1" i="1" dirty="0">
              <a:solidFill>
                <a:srgbClr val="0070C0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9DA1592-FA30-C14D-BACB-3E7FE8F0B08D}"/>
              </a:ext>
            </a:extLst>
          </p:cNvPr>
          <p:cNvGrpSpPr/>
          <p:nvPr/>
        </p:nvGrpSpPr>
        <p:grpSpPr>
          <a:xfrm>
            <a:off x="1550343" y="957465"/>
            <a:ext cx="1106579" cy="909824"/>
            <a:chOff x="2526460" y="2484045"/>
            <a:chExt cx="1106579" cy="90982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B659B73-0A2C-BD46-82A9-F871910EDC62}"/>
                </a:ext>
              </a:extLst>
            </p:cNvPr>
            <p:cNvSpPr txBox="1"/>
            <p:nvPr/>
          </p:nvSpPr>
          <p:spPr>
            <a:xfrm>
              <a:off x="2526460" y="3013389"/>
              <a:ext cx="1106579" cy="3804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>
                <a:defRPr sz="1000" b="1"/>
              </a:lvl1pPr>
            </a:lstStyle>
            <a:p>
              <a:r>
                <a:rPr lang="en-US" dirty="0"/>
                <a:t>AWS </a:t>
              </a:r>
              <a:r>
                <a:rPr lang="en-US" dirty="0" err="1"/>
                <a:t>CodeCommit</a:t>
              </a:r>
              <a:endParaRPr lang="en-US" dirty="0"/>
            </a:p>
          </p:txBody>
        </p:sp>
        <p:pic>
          <p:nvPicPr>
            <p:cNvPr id="39" name="Graphic 60">
              <a:extLst>
                <a:ext uri="{FF2B5EF4-FFF2-40B4-BE49-F238E27FC236}">
                  <a16:creationId xmlns:a16="http://schemas.microsoft.com/office/drawing/2014/main" id="{3F7D5F1D-7BDA-444B-AB42-6DF377890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03315" y="2484045"/>
              <a:ext cx="527912" cy="575355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7609C04-8CE8-0A4E-A7AA-399596CE141A}"/>
              </a:ext>
            </a:extLst>
          </p:cNvPr>
          <p:cNvGrpSpPr/>
          <p:nvPr/>
        </p:nvGrpSpPr>
        <p:grpSpPr>
          <a:xfrm>
            <a:off x="283796" y="1101838"/>
            <a:ext cx="827868" cy="1109514"/>
            <a:chOff x="303095" y="2490390"/>
            <a:chExt cx="827868" cy="1109514"/>
          </a:xfrm>
        </p:grpSpPr>
        <p:pic>
          <p:nvPicPr>
            <p:cNvPr id="13" name="Graphic 41">
              <a:extLst>
                <a:ext uri="{FF2B5EF4-FFF2-40B4-BE49-F238E27FC236}">
                  <a16:creationId xmlns:a16="http://schemas.microsoft.com/office/drawing/2014/main" id="{8FB2B799-1B7B-FF4B-9FFE-FB33EFF5A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flipH="1">
              <a:off x="545373" y="2490390"/>
              <a:ext cx="275508" cy="29177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605132-2878-8743-B02E-81CD88EFFC84}"/>
                </a:ext>
              </a:extLst>
            </p:cNvPr>
            <p:cNvSpPr txBox="1"/>
            <p:nvPr/>
          </p:nvSpPr>
          <p:spPr>
            <a:xfrm>
              <a:off x="303095" y="2777719"/>
              <a:ext cx="7289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32F3E"/>
                  </a:solidFill>
                </a:rPr>
                <a:t>Users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64BB5E8-1C85-1E44-B9B4-E307A6109F36}"/>
                </a:ext>
              </a:extLst>
            </p:cNvPr>
            <p:cNvSpPr txBox="1"/>
            <p:nvPr/>
          </p:nvSpPr>
          <p:spPr>
            <a:xfrm>
              <a:off x="387676" y="3045906"/>
              <a:ext cx="324112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72000" indent="-72000" algn="dist">
                <a:buFont typeface="Arial" panose="020B0604020202020204" pitchFamily="34" charset="0"/>
                <a:buChar char="•"/>
              </a:pPr>
              <a:r>
                <a:rPr lang="en-US" sz="900" i="1" dirty="0"/>
                <a:t>html</a:t>
              </a:r>
            </a:p>
            <a:p>
              <a:pPr marL="72000" indent="-72000" algn="dist">
                <a:buFont typeface="Arial" panose="020B0604020202020204" pitchFamily="34" charset="0"/>
                <a:buChar char="•"/>
              </a:pPr>
              <a:r>
                <a:rPr lang="en-US" sz="900" i="1" dirty="0" err="1"/>
                <a:t>css</a:t>
              </a:r>
              <a:endParaRPr lang="en-US" sz="900" i="1" dirty="0"/>
            </a:p>
            <a:p>
              <a:pPr marL="72000" indent="-72000" algn="dist">
                <a:buFont typeface="Arial" panose="020B0604020202020204" pitchFamily="34" charset="0"/>
                <a:buChar char="•"/>
              </a:pPr>
              <a:r>
                <a:rPr lang="en-US" sz="900" i="1" dirty="0" err="1"/>
                <a:t>js</a:t>
              </a:r>
              <a:endParaRPr lang="en-US" sz="900" i="1" dirty="0"/>
            </a:p>
            <a:p>
              <a:pPr marL="72000" indent="-72000" algn="dist">
                <a:buFont typeface="Arial" panose="020B0604020202020204" pitchFamily="34" charset="0"/>
                <a:buChar char="•"/>
              </a:pPr>
              <a:r>
                <a:rPr lang="en-US" sz="900" i="1" dirty="0" err="1"/>
                <a:t>etc</a:t>
              </a:r>
              <a:endParaRPr lang="en-US" sz="900" i="1" dirty="0"/>
            </a:p>
          </p:txBody>
        </p:sp>
        <p:pic>
          <p:nvPicPr>
            <p:cNvPr id="45" name="Graphic 45">
              <a:extLst>
                <a:ext uri="{FF2B5EF4-FFF2-40B4-BE49-F238E27FC236}">
                  <a16:creationId xmlns:a16="http://schemas.microsoft.com/office/drawing/2014/main" id="{53FF2AAD-9D3C-C945-8931-31197D485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2390" y="3035791"/>
              <a:ext cx="348573" cy="379899"/>
            </a:xfrm>
            <a:prstGeom prst="rect">
              <a:avLst/>
            </a:prstGeom>
          </p:spPr>
        </p:pic>
      </p:grpSp>
      <p:cxnSp>
        <p:nvCxnSpPr>
          <p:cNvPr id="46" name="Straight Arrow Connector 26">
            <a:extLst>
              <a:ext uri="{FF2B5EF4-FFF2-40B4-BE49-F238E27FC236}">
                <a16:creationId xmlns:a16="http://schemas.microsoft.com/office/drawing/2014/main" id="{82F05139-6347-0B4D-B7FF-2D201B65560D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5401708" y="3158471"/>
            <a:ext cx="1340829" cy="698859"/>
          </a:xfrm>
          <a:prstGeom prst="bentConnector2">
            <a:avLst/>
          </a:prstGeom>
          <a:ln w="15875">
            <a:solidFill>
              <a:srgbClr val="0070C0"/>
            </a:solidFill>
            <a:prstDash val="dash"/>
            <a:headEnd type="arrow" w="med" len="sm"/>
            <a:tailEnd type="oval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AC8798C-155D-064A-B380-C16A22185C1D}"/>
              </a:ext>
            </a:extLst>
          </p:cNvPr>
          <p:cNvSpPr txBox="1"/>
          <p:nvPr/>
        </p:nvSpPr>
        <p:spPr>
          <a:xfrm>
            <a:off x="2626637" y="1271446"/>
            <a:ext cx="1110924" cy="28814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b="1" i="1" dirty="0">
                <a:solidFill>
                  <a:schemeClr val="bg1">
                    <a:lumMod val="50000"/>
                  </a:schemeClr>
                </a:solidFill>
              </a:rPr>
              <a:t>3.</a:t>
            </a:r>
            <a:r>
              <a:rPr lang="ko-KR" altLang="en-US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b="1" i="1" dirty="0" err="1">
                <a:solidFill>
                  <a:schemeClr val="bg1">
                    <a:lumMod val="50000"/>
                  </a:schemeClr>
                </a:solidFill>
              </a:rPr>
              <a:t>빌드유발</a:t>
            </a:r>
            <a:r>
              <a:rPr lang="ko-KR" altLang="en-US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ko-KR" altLang="en-US" sz="14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CEAD05BB-CB65-804A-A4FE-BA5F2BBA2525}"/>
              </a:ext>
            </a:extLst>
          </p:cNvPr>
          <p:cNvGrpSpPr/>
          <p:nvPr/>
        </p:nvGrpSpPr>
        <p:grpSpPr>
          <a:xfrm>
            <a:off x="3191912" y="2177856"/>
            <a:ext cx="1106579" cy="1002786"/>
            <a:chOff x="2473074" y="2181841"/>
            <a:chExt cx="1106579" cy="1002786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2F0B59F9-95AC-904B-9FFF-BB399E71F879}"/>
                </a:ext>
              </a:extLst>
            </p:cNvPr>
            <p:cNvGrpSpPr/>
            <p:nvPr/>
          </p:nvGrpSpPr>
          <p:grpSpPr>
            <a:xfrm>
              <a:off x="2690479" y="2181841"/>
              <a:ext cx="671771" cy="645062"/>
              <a:chOff x="2853985" y="288932"/>
              <a:chExt cx="671771" cy="645062"/>
            </a:xfrm>
          </p:grpSpPr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48D99819-81F4-3640-AE82-B2A2CF2ADD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b="8985"/>
              <a:stretch/>
            </p:blipFill>
            <p:spPr>
              <a:xfrm>
                <a:off x="2853985" y="288932"/>
                <a:ext cx="671771" cy="645062"/>
              </a:xfrm>
              <a:prstGeom prst="rect">
                <a:avLst/>
              </a:prstGeom>
            </p:spPr>
          </p:pic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0270A372-A0D4-0842-AB8E-6DDBCE6A33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900972" y="362925"/>
                <a:ext cx="538842" cy="538842"/>
              </a:xfrm>
              <a:prstGeom prst="rect">
                <a:avLst/>
              </a:prstGeom>
            </p:spPr>
          </p:pic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27ED9CE-1DCC-A249-A9E9-54D7493CA8B8}"/>
                </a:ext>
              </a:extLst>
            </p:cNvPr>
            <p:cNvSpPr txBox="1"/>
            <p:nvPr/>
          </p:nvSpPr>
          <p:spPr>
            <a:xfrm>
              <a:off x="2473074" y="2804147"/>
              <a:ext cx="1106579" cy="3804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>
                <a:defRPr sz="1000" b="1"/>
              </a:lvl1pPr>
            </a:lstStyle>
            <a:p>
              <a:r>
                <a:rPr lang="en-US"/>
                <a:t>Jenkins</a:t>
              </a:r>
              <a:endParaRPr lang="en-US" dirty="0"/>
            </a:p>
            <a:p>
              <a:r>
                <a:rPr lang="en-US"/>
                <a:t>Server</a:t>
              </a:r>
              <a:endParaRPr lang="en-US" dirty="0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2F28814-50D0-624E-B417-FAB1169E042E}"/>
              </a:ext>
            </a:extLst>
          </p:cNvPr>
          <p:cNvSpPr txBox="1"/>
          <p:nvPr/>
        </p:nvSpPr>
        <p:spPr>
          <a:xfrm>
            <a:off x="3109862" y="811740"/>
            <a:ext cx="842959" cy="28814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b="1" i="1" dirty="0">
                <a:solidFill>
                  <a:schemeClr val="bg1">
                    <a:lumMod val="50000"/>
                  </a:schemeClr>
                </a:solidFill>
              </a:rPr>
              <a:t>4.</a:t>
            </a:r>
            <a:r>
              <a:rPr lang="ko-KR" altLang="en-US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b="1" i="1" dirty="0">
                <a:solidFill>
                  <a:schemeClr val="bg1">
                    <a:lumMod val="50000"/>
                  </a:schemeClr>
                </a:solidFill>
              </a:rPr>
              <a:t>Clone</a:t>
            </a:r>
            <a:endParaRPr lang="ko-KR" altLang="en-US" sz="14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E7D4892-3811-444C-B59F-84888684CFAC}"/>
              </a:ext>
            </a:extLst>
          </p:cNvPr>
          <p:cNvSpPr txBox="1"/>
          <p:nvPr/>
        </p:nvSpPr>
        <p:spPr>
          <a:xfrm>
            <a:off x="3203140" y="3172920"/>
            <a:ext cx="944571" cy="28814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altLang="ko-KR" b="1" i="1" dirty="0">
                <a:solidFill>
                  <a:schemeClr val="bg1">
                    <a:lumMod val="50000"/>
                  </a:schemeClr>
                </a:solidFill>
              </a:rPr>
              <a:t>5.</a:t>
            </a:r>
            <a:r>
              <a:rPr lang="ko-KR" altLang="en-US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b="1" i="1" dirty="0">
                <a:solidFill>
                  <a:schemeClr val="bg1">
                    <a:lumMod val="50000"/>
                  </a:schemeClr>
                </a:solidFill>
              </a:rPr>
              <a:t>Build</a:t>
            </a:r>
            <a:endParaRPr lang="ko-KR" altLang="en-US" sz="14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0" name="Straight Arrow Connector 26">
            <a:extLst>
              <a:ext uri="{FF2B5EF4-FFF2-40B4-BE49-F238E27FC236}">
                <a16:creationId xmlns:a16="http://schemas.microsoft.com/office/drawing/2014/main" id="{B1AB9B20-5374-F941-883D-F7AF25EDDFCA}"/>
              </a:ext>
            </a:extLst>
          </p:cNvPr>
          <p:cNvCxnSpPr>
            <a:cxnSpLocks/>
            <a:stCxn id="79" idx="1"/>
            <a:endCxn id="65" idx="2"/>
          </p:cNvCxnSpPr>
          <p:nvPr/>
        </p:nvCxnSpPr>
        <p:spPr>
          <a:xfrm rot="10800000">
            <a:off x="3745202" y="3180643"/>
            <a:ext cx="1309392" cy="667723"/>
          </a:xfrm>
          <a:prstGeom prst="bentConnector2">
            <a:avLst/>
          </a:prstGeom>
          <a:ln w="15875">
            <a:solidFill>
              <a:srgbClr val="0070C0"/>
            </a:solidFill>
            <a:prstDash val="dash"/>
            <a:headEnd type="arrow" w="med" len="sm"/>
            <a:tailEnd type="oval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D2EC9CBF-A00E-E14B-A0A5-659F89977582}"/>
              </a:ext>
            </a:extLst>
          </p:cNvPr>
          <p:cNvGrpSpPr/>
          <p:nvPr/>
        </p:nvGrpSpPr>
        <p:grpSpPr>
          <a:xfrm>
            <a:off x="4978649" y="3576159"/>
            <a:ext cx="651408" cy="771003"/>
            <a:chOff x="4526726" y="736702"/>
            <a:chExt cx="651408" cy="771003"/>
          </a:xfrm>
        </p:grpSpPr>
        <p:pic>
          <p:nvPicPr>
            <p:cNvPr id="79" name="Graphic 44">
              <a:extLst>
                <a:ext uri="{FF2B5EF4-FFF2-40B4-BE49-F238E27FC236}">
                  <a16:creationId xmlns:a16="http://schemas.microsoft.com/office/drawing/2014/main" id="{EE1CC079-7B14-3243-B5D0-0351D66C7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602671" y="736702"/>
              <a:ext cx="499519" cy="544411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375A6F7-64F1-C740-AC00-8595AF120160}"/>
                </a:ext>
              </a:extLst>
            </p:cNvPr>
            <p:cNvSpPr txBox="1"/>
            <p:nvPr/>
          </p:nvSpPr>
          <p:spPr>
            <a:xfrm>
              <a:off x="4526726" y="1281114"/>
              <a:ext cx="651408" cy="226591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sz="1000" b="1" dirty="0"/>
                <a:t>S3</a:t>
              </a:r>
            </a:p>
          </p:txBody>
        </p:sp>
      </p:grpSp>
      <p:cxnSp>
        <p:nvCxnSpPr>
          <p:cNvPr id="98" name="Straight Arrow Connector 29">
            <a:extLst>
              <a:ext uri="{FF2B5EF4-FFF2-40B4-BE49-F238E27FC236}">
                <a16:creationId xmlns:a16="http://schemas.microsoft.com/office/drawing/2014/main" id="{978A275B-7399-A44C-B683-EEEF4CB88B99}"/>
              </a:ext>
            </a:extLst>
          </p:cNvPr>
          <p:cNvCxnSpPr>
            <a:cxnSpLocks/>
            <a:stCxn id="49" idx="3"/>
            <a:endCxn id="17" idx="1"/>
          </p:cNvCxnSpPr>
          <p:nvPr/>
        </p:nvCxnSpPr>
        <p:spPr>
          <a:xfrm flipV="1">
            <a:off x="3995146" y="2514137"/>
            <a:ext cx="1068227" cy="7133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F18572A7-E622-F743-83BB-92AFC2B6AAB8}"/>
              </a:ext>
            </a:extLst>
          </p:cNvPr>
          <p:cNvSpPr txBox="1"/>
          <p:nvPr/>
        </p:nvSpPr>
        <p:spPr>
          <a:xfrm>
            <a:off x="4021157" y="3855343"/>
            <a:ext cx="942413" cy="28814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b="1" i="1" dirty="0">
                <a:solidFill>
                  <a:schemeClr val="bg1">
                    <a:lumMod val="50000"/>
                  </a:schemeClr>
                </a:solidFill>
              </a:rPr>
              <a:t>6</a:t>
            </a:r>
            <a:r>
              <a:rPr lang="en-US" altLang="ko-KR" sz="1400" b="1" i="1" dirty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ko-KR" altLang="en-US" sz="1400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b="1" i="1" dirty="0">
                <a:solidFill>
                  <a:schemeClr val="bg1">
                    <a:lumMod val="50000"/>
                  </a:schemeClr>
                </a:solidFill>
              </a:rPr>
              <a:t>업로드</a:t>
            </a:r>
            <a:endParaRPr lang="ko-KR" altLang="en-US" sz="14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C28FD61-207B-0F45-BF82-D16379329E80}"/>
              </a:ext>
            </a:extLst>
          </p:cNvPr>
          <p:cNvSpPr txBox="1"/>
          <p:nvPr/>
        </p:nvSpPr>
        <p:spPr>
          <a:xfrm>
            <a:off x="4007171" y="2544568"/>
            <a:ext cx="1012830" cy="28814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b="1" i="1" dirty="0">
                <a:solidFill>
                  <a:schemeClr val="bg1">
                    <a:lumMod val="50000"/>
                  </a:schemeClr>
                </a:solidFill>
              </a:rPr>
              <a:t>7.</a:t>
            </a:r>
            <a:r>
              <a:rPr lang="ko-KR" altLang="en-US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b="1" i="1" dirty="0" err="1">
                <a:solidFill>
                  <a:schemeClr val="bg1">
                    <a:lumMod val="50000"/>
                  </a:schemeClr>
                </a:solidFill>
              </a:rPr>
              <a:t>배포요청</a:t>
            </a:r>
            <a:endParaRPr lang="ko-KR" altLang="en-US" sz="14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82" name="Straight Arrow Connector 29">
            <a:extLst>
              <a:ext uri="{FF2B5EF4-FFF2-40B4-BE49-F238E27FC236}">
                <a16:creationId xmlns:a16="http://schemas.microsoft.com/office/drawing/2014/main" id="{4F430A5F-6CFF-C849-8D44-FB310B472780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5571268" y="2514137"/>
            <a:ext cx="915275" cy="751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DB6FA2F-78D4-7E46-9820-F0B25740F076}"/>
              </a:ext>
            </a:extLst>
          </p:cNvPr>
          <p:cNvSpPr txBox="1"/>
          <p:nvPr/>
        </p:nvSpPr>
        <p:spPr>
          <a:xfrm>
            <a:off x="5653710" y="3874481"/>
            <a:ext cx="1671141" cy="503590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US" altLang="ko-KR" b="1" i="1" dirty="0">
                <a:solidFill>
                  <a:schemeClr val="bg1">
                    <a:lumMod val="50000"/>
                  </a:schemeClr>
                </a:solidFill>
              </a:rPr>
              <a:t>9.</a:t>
            </a:r>
            <a:r>
              <a:rPr lang="ko-KR" altLang="en-US" b="1" i="1" dirty="0">
                <a:solidFill>
                  <a:schemeClr val="bg1">
                    <a:lumMod val="50000"/>
                  </a:schemeClr>
                </a:solidFill>
              </a:rPr>
              <a:t> 소스 다운로드 및 스크립트 실행</a:t>
            </a:r>
            <a:endParaRPr lang="ko-KR" altLang="en-US" sz="14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85E1217-0AE6-A84D-8902-C391D18BA450}"/>
              </a:ext>
            </a:extLst>
          </p:cNvPr>
          <p:cNvGrpSpPr/>
          <p:nvPr/>
        </p:nvGrpSpPr>
        <p:grpSpPr>
          <a:xfrm>
            <a:off x="1552929" y="3556531"/>
            <a:ext cx="1106579" cy="992285"/>
            <a:chOff x="3849343" y="756009"/>
            <a:chExt cx="1106579" cy="99228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160B502-A45C-014A-B967-E60277A8A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138676" y="756009"/>
              <a:ext cx="527913" cy="63604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F72B995-368A-E549-8087-41E82AAB79CA}"/>
                </a:ext>
              </a:extLst>
            </p:cNvPr>
            <p:cNvSpPr txBox="1"/>
            <p:nvPr/>
          </p:nvSpPr>
          <p:spPr>
            <a:xfrm>
              <a:off x="3849343" y="1367814"/>
              <a:ext cx="1106579" cy="3804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>
                <a:defRPr sz="1000" b="1"/>
              </a:lvl1pPr>
            </a:lstStyle>
            <a:p>
              <a:r>
                <a:rPr lang="en-US" dirty="0"/>
                <a:t>Amazon</a:t>
              </a:r>
            </a:p>
            <a:p>
              <a:r>
                <a:rPr lang="en-US" dirty="0"/>
                <a:t>SQS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E37411D-ECD4-8F4D-B0C6-C18B2DD60D08}"/>
              </a:ext>
            </a:extLst>
          </p:cNvPr>
          <p:cNvGrpSpPr/>
          <p:nvPr/>
        </p:nvGrpSpPr>
        <p:grpSpPr>
          <a:xfrm>
            <a:off x="1553784" y="2272071"/>
            <a:ext cx="1106579" cy="934157"/>
            <a:chOff x="4936343" y="923257"/>
            <a:chExt cx="1106579" cy="934157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CA0134A-FB3E-444A-A959-7BB6243457E4}"/>
                </a:ext>
              </a:extLst>
            </p:cNvPr>
            <p:cNvSpPr txBox="1"/>
            <p:nvPr/>
          </p:nvSpPr>
          <p:spPr>
            <a:xfrm>
              <a:off x="4936343" y="1476934"/>
              <a:ext cx="1106579" cy="3804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>
                <a:defRPr sz="1000" b="1"/>
              </a:lvl1pPr>
            </a:lstStyle>
            <a:p>
              <a:r>
                <a:rPr lang="en-US" dirty="0"/>
                <a:t>Amazon</a:t>
              </a:r>
            </a:p>
            <a:p>
              <a:r>
                <a:rPr lang="en-US" dirty="0"/>
                <a:t>SNS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A9C1A0-3F93-A84C-9465-205311EBDC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17626" t="19538" r="19814" b="19547"/>
            <a:stretch/>
          </p:blipFill>
          <p:spPr>
            <a:xfrm>
              <a:off x="5176012" y="923257"/>
              <a:ext cx="627240" cy="610740"/>
            </a:xfrm>
            <a:prstGeom prst="rect">
              <a:avLst/>
            </a:prstGeom>
          </p:spPr>
        </p:pic>
      </p:grpSp>
      <p:cxnSp>
        <p:nvCxnSpPr>
          <p:cNvPr id="57" name="Straight Arrow Connector 29">
            <a:extLst>
              <a:ext uri="{FF2B5EF4-FFF2-40B4-BE49-F238E27FC236}">
                <a16:creationId xmlns:a16="http://schemas.microsoft.com/office/drawing/2014/main" id="{D0E1CCC1-3115-7444-B1C6-0F70C530F02F}"/>
              </a:ext>
            </a:extLst>
          </p:cNvPr>
          <p:cNvCxnSpPr>
            <a:cxnSpLocks/>
            <a:stCxn id="41" idx="2"/>
            <a:endCxn id="12" idx="0"/>
          </p:cNvCxnSpPr>
          <p:nvPr/>
        </p:nvCxnSpPr>
        <p:spPr>
          <a:xfrm>
            <a:off x="2103633" y="1867289"/>
            <a:ext cx="3440" cy="404782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29">
            <a:extLst>
              <a:ext uri="{FF2B5EF4-FFF2-40B4-BE49-F238E27FC236}">
                <a16:creationId xmlns:a16="http://schemas.microsoft.com/office/drawing/2014/main" id="{400FF851-0E6F-0949-8FE8-820143768F33}"/>
              </a:ext>
            </a:extLst>
          </p:cNvPr>
          <p:cNvCxnSpPr>
            <a:cxnSpLocks/>
            <a:stCxn id="54" idx="2"/>
            <a:endCxn id="4" idx="0"/>
          </p:cNvCxnSpPr>
          <p:nvPr/>
        </p:nvCxnSpPr>
        <p:spPr>
          <a:xfrm flipH="1">
            <a:off x="2106219" y="3206228"/>
            <a:ext cx="855" cy="350303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29">
            <a:extLst>
              <a:ext uri="{FF2B5EF4-FFF2-40B4-BE49-F238E27FC236}">
                <a16:creationId xmlns:a16="http://schemas.microsoft.com/office/drawing/2014/main" id="{98C37F2A-0A42-F247-8584-4759CFC9D264}"/>
              </a:ext>
            </a:extLst>
          </p:cNvPr>
          <p:cNvCxnSpPr>
            <a:cxnSpLocks/>
          </p:cNvCxnSpPr>
          <p:nvPr/>
        </p:nvCxnSpPr>
        <p:spPr>
          <a:xfrm rot="16200000" flipV="1">
            <a:off x="2632770" y="868111"/>
            <a:ext cx="941678" cy="1390093"/>
          </a:xfrm>
          <a:prstGeom prst="bentConnector2">
            <a:avLst/>
          </a:prstGeom>
          <a:ln w="381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29">
            <a:extLst>
              <a:ext uri="{FF2B5EF4-FFF2-40B4-BE49-F238E27FC236}">
                <a16:creationId xmlns:a16="http://schemas.microsoft.com/office/drawing/2014/main" id="{6B00F0C7-74FF-5A46-8458-DE76C44D9732}"/>
              </a:ext>
            </a:extLst>
          </p:cNvPr>
          <p:cNvCxnSpPr>
            <a:cxnSpLocks/>
            <a:stCxn id="13" idx="1"/>
            <a:endCxn id="39" idx="1"/>
          </p:cNvCxnSpPr>
          <p:nvPr/>
        </p:nvCxnSpPr>
        <p:spPr>
          <a:xfrm flipV="1">
            <a:off x="801582" y="1245143"/>
            <a:ext cx="1025616" cy="2581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AAB3B9AC-51DF-274D-802A-B4B7D9D6A359}"/>
              </a:ext>
            </a:extLst>
          </p:cNvPr>
          <p:cNvSpPr txBox="1"/>
          <p:nvPr/>
        </p:nvSpPr>
        <p:spPr>
          <a:xfrm>
            <a:off x="1236786" y="1893791"/>
            <a:ext cx="1110924" cy="28814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b="1" i="1" dirty="0">
                <a:solidFill>
                  <a:schemeClr val="bg1">
                    <a:lumMod val="50000"/>
                  </a:schemeClr>
                </a:solidFill>
              </a:rPr>
              <a:t>2.</a:t>
            </a:r>
            <a:r>
              <a:rPr lang="ko-KR" altLang="en-US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b="1" i="1" dirty="0">
                <a:solidFill>
                  <a:schemeClr val="bg1">
                    <a:lumMod val="50000"/>
                  </a:schemeClr>
                </a:solidFill>
              </a:rPr>
              <a:t>trigger</a:t>
            </a:r>
            <a:endParaRPr lang="ko-KR" altLang="en-US" sz="14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81D56D9-9F2B-EC4B-92C9-BCA11A21BA39}"/>
              </a:ext>
            </a:extLst>
          </p:cNvPr>
          <p:cNvGrpSpPr/>
          <p:nvPr/>
        </p:nvGrpSpPr>
        <p:grpSpPr>
          <a:xfrm>
            <a:off x="4789299" y="662289"/>
            <a:ext cx="1058041" cy="762396"/>
            <a:chOff x="5273409" y="716079"/>
            <a:chExt cx="1058041" cy="76239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E305678-F44D-C841-A0D4-A4764C3FA401}"/>
                </a:ext>
              </a:extLst>
            </p:cNvPr>
            <p:cNvSpPr txBox="1"/>
            <p:nvPr/>
          </p:nvSpPr>
          <p:spPr>
            <a:xfrm>
              <a:off x="5273409" y="1251884"/>
              <a:ext cx="1058041" cy="22659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1000" b="1"/>
              </a:lvl1pPr>
            </a:lstStyle>
            <a:p>
              <a:r>
                <a:rPr lang="en-US" dirty="0"/>
                <a:t>Lambda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C290BED-A1A6-9641-B8AA-B2BCAD671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5524251" y="716079"/>
              <a:ext cx="556357" cy="556357"/>
            </a:xfrm>
            <a:prstGeom prst="rect">
              <a:avLst/>
            </a:prstGeom>
          </p:spPr>
        </p:pic>
      </p:grpSp>
      <p:cxnSp>
        <p:nvCxnSpPr>
          <p:cNvPr id="62" name="Straight Arrow Connector 29">
            <a:extLst>
              <a:ext uri="{FF2B5EF4-FFF2-40B4-BE49-F238E27FC236}">
                <a16:creationId xmlns:a16="http://schemas.microsoft.com/office/drawing/2014/main" id="{B7BA073C-537C-9E45-809B-637DCB07A6BD}"/>
              </a:ext>
            </a:extLst>
          </p:cNvPr>
          <p:cNvCxnSpPr>
            <a:cxnSpLocks/>
            <a:stCxn id="17" idx="0"/>
            <a:endCxn id="59" idx="2"/>
          </p:cNvCxnSpPr>
          <p:nvPr/>
        </p:nvCxnSpPr>
        <p:spPr>
          <a:xfrm flipV="1">
            <a:off x="5317321" y="1424685"/>
            <a:ext cx="999" cy="812682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ABB3EC0-AFDC-854B-9713-2737E0E2B28D}"/>
              </a:ext>
            </a:extLst>
          </p:cNvPr>
          <p:cNvGrpSpPr/>
          <p:nvPr/>
        </p:nvGrpSpPr>
        <p:grpSpPr>
          <a:xfrm>
            <a:off x="7972772" y="639272"/>
            <a:ext cx="1058041" cy="793280"/>
            <a:chOff x="6972513" y="693529"/>
            <a:chExt cx="1058041" cy="79328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49C4B5E-6474-424D-AB4C-F55B2237F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7200805" y="693529"/>
              <a:ext cx="601456" cy="601456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E285936-1BDF-3749-9CE9-F925E3AD2E78}"/>
                </a:ext>
              </a:extLst>
            </p:cNvPr>
            <p:cNvSpPr txBox="1"/>
            <p:nvPr/>
          </p:nvSpPr>
          <p:spPr>
            <a:xfrm>
              <a:off x="6972513" y="1260218"/>
              <a:ext cx="1058041" cy="22659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1000" b="1"/>
              </a:lvl1pPr>
            </a:lstStyle>
            <a:p>
              <a:r>
                <a:rPr lang="en-US" dirty="0"/>
                <a:t>Slack</a:t>
              </a:r>
            </a:p>
          </p:txBody>
        </p:sp>
      </p:grpSp>
      <p:cxnSp>
        <p:nvCxnSpPr>
          <p:cNvPr id="77" name="Straight Arrow Connector 29">
            <a:extLst>
              <a:ext uri="{FF2B5EF4-FFF2-40B4-BE49-F238E27FC236}">
                <a16:creationId xmlns:a16="http://schemas.microsoft.com/office/drawing/2014/main" id="{B954CDBF-97B7-EE46-BBA8-ADDC209F9D99}"/>
              </a:ext>
            </a:extLst>
          </p:cNvPr>
          <p:cNvCxnSpPr>
            <a:cxnSpLocks/>
            <a:stCxn id="10" idx="3"/>
            <a:endCxn id="23" idx="1"/>
          </p:cNvCxnSpPr>
          <p:nvPr/>
        </p:nvCxnSpPr>
        <p:spPr>
          <a:xfrm flipV="1">
            <a:off x="5596498" y="940000"/>
            <a:ext cx="2604566" cy="468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675DBD7-19DF-6A49-94B0-1E965A3180CE}"/>
              </a:ext>
            </a:extLst>
          </p:cNvPr>
          <p:cNvSpPr txBox="1"/>
          <p:nvPr/>
        </p:nvSpPr>
        <p:spPr>
          <a:xfrm>
            <a:off x="5639098" y="2514634"/>
            <a:ext cx="661918" cy="28814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b="1" i="1" dirty="0">
                <a:solidFill>
                  <a:schemeClr val="bg1">
                    <a:lumMod val="50000"/>
                  </a:schemeClr>
                </a:solidFill>
              </a:rPr>
              <a:t>8</a:t>
            </a:r>
            <a:r>
              <a:rPr lang="en-US" altLang="ko-KR" sz="1400" b="1" i="1" dirty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ko-KR" altLang="en-US" sz="1400" b="1" i="1" dirty="0">
                <a:solidFill>
                  <a:schemeClr val="bg1">
                    <a:lumMod val="50000"/>
                  </a:schemeClr>
                </a:solidFill>
              </a:rPr>
              <a:t> 배포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F7B5CBA-1249-BF45-B5F9-CF1EE55BBCCD}"/>
              </a:ext>
            </a:extLst>
          </p:cNvPr>
          <p:cNvSpPr txBox="1"/>
          <p:nvPr/>
        </p:nvSpPr>
        <p:spPr>
          <a:xfrm>
            <a:off x="5959358" y="946092"/>
            <a:ext cx="2073220" cy="28814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altLang="ko-KR" b="1" i="1" dirty="0">
                <a:solidFill>
                  <a:schemeClr val="bg1">
                    <a:lumMod val="50000"/>
                  </a:schemeClr>
                </a:solidFill>
              </a:rPr>
              <a:t>11.</a:t>
            </a:r>
            <a:r>
              <a:rPr lang="ko-KR" altLang="en-US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b="1" i="1" dirty="0">
                <a:solidFill>
                  <a:schemeClr val="bg1">
                    <a:lumMod val="50000"/>
                  </a:schemeClr>
                </a:solidFill>
              </a:rPr>
              <a:t>Slack</a:t>
            </a:r>
            <a:r>
              <a:rPr lang="ko-KR" altLang="en-US" b="1" i="1" dirty="0">
                <a:solidFill>
                  <a:schemeClr val="bg1">
                    <a:lumMod val="50000"/>
                  </a:schemeClr>
                </a:solidFill>
              </a:rPr>
              <a:t> 채널에 알림</a:t>
            </a:r>
            <a:endParaRPr lang="ko-KR" altLang="en-US" sz="14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7DB5B8E-FC4C-4A4B-9DDE-F2ECF2B42AC3}"/>
              </a:ext>
            </a:extLst>
          </p:cNvPr>
          <p:cNvSpPr txBox="1"/>
          <p:nvPr/>
        </p:nvSpPr>
        <p:spPr>
          <a:xfrm>
            <a:off x="4055120" y="1655459"/>
            <a:ext cx="2073220" cy="28814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altLang="ko-KR" b="1" i="1" dirty="0">
                <a:solidFill>
                  <a:schemeClr val="bg1">
                    <a:lumMod val="50000"/>
                  </a:schemeClr>
                </a:solidFill>
              </a:rPr>
              <a:t>10.</a:t>
            </a:r>
            <a:r>
              <a:rPr lang="ko-KR" altLang="en-US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b="1" i="1" dirty="0">
                <a:solidFill>
                  <a:schemeClr val="bg1">
                    <a:lumMod val="50000"/>
                  </a:schemeClr>
                </a:solidFill>
              </a:rPr>
              <a:t>Lambda </a:t>
            </a:r>
            <a:r>
              <a:rPr lang="ko-KR" altLang="en-US" b="1" i="1" dirty="0">
                <a:solidFill>
                  <a:schemeClr val="bg1">
                    <a:lumMod val="50000"/>
                  </a:schemeClr>
                </a:solidFill>
              </a:rPr>
              <a:t>트리거</a:t>
            </a:r>
            <a:endParaRPr lang="ko-KR" altLang="en-US" sz="14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7865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I. IAM 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B9E8E1-1DD3-7A41-901D-9DCAE2BA3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850" y="1120294"/>
            <a:ext cx="6466299" cy="3530786"/>
          </a:xfrm>
          <a:prstGeom prst="rect">
            <a:avLst/>
          </a:prstGeom>
        </p:spPr>
      </p:pic>
      <p:sp>
        <p:nvSpPr>
          <p:cNvPr id="10" name="Google Shape;90;p9">
            <a:extLst>
              <a:ext uri="{FF2B5EF4-FFF2-40B4-BE49-F238E27FC236}">
                <a16:creationId xmlns:a16="http://schemas.microsoft.com/office/drawing/2014/main" id="{7D9F7170-A4DA-184A-8999-D28068B2056A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그룹 생성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366243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I. IAM 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31E8B2-B0B5-7C4E-BA25-0B8DCDC53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961" y="1042517"/>
            <a:ext cx="6378077" cy="3581273"/>
          </a:xfrm>
          <a:prstGeom prst="rect">
            <a:avLst/>
          </a:prstGeom>
        </p:spPr>
      </p:pic>
      <p:sp>
        <p:nvSpPr>
          <p:cNvPr id="5" name="Google Shape;90;p9">
            <a:extLst>
              <a:ext uri="{FF2B5EF4-FFF2-40B4-BE49-F238E27FC236}">
                <a16:creationId xmlns:a16="http://schemas.microsoft.com/office/drawing/2014/main" id="{29EA34FB-0096-3540-B037-BCE3C901F3ED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생성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842556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I. IAM 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생성</a:t>
            </a:r>
          </a:p>
        </p:txBody>
      </p:sp>
      <p:sp>
        <p:nvSpPr>
          <p:cNvPr id="5" name="Google Shape;90;p9">
            <a:extLst>
              <a:ext uri="{FF2B5EF4-FFF2-40B4-BE49-F238E27FC236}">
                <a16:creationId xmlns:a16="http://schemas.microsoft.com/office/drawing/2014/main" id="{02525F7B-29E5-6643-AEAE-2998E1789E38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액세스 키 및 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HTTPS Git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자격 증명 생성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7E3827-00DB-8E48-AAEE-7D0E8A534456}"/>
              </a:ext>
            </a:extLst>
          </p:cNvPr>
          <p:cNvSpPr txBox="1"/>
          <p:nvPr/>
        </p:nvSpPr>
        <p:spPr>
          <a:xfrm>
            <a:off x="215900" y="968256"/>
            <a:ext cx="868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ko-KR" altLang="en-US" b="1" dirty="0"/>
              <a:t>사용자 </a:t>
            </a:r>
            <a:r>
              <a:rPr lang="ko-KR" altLang="en-US" dirty="0"/>
              <a:t>선택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ko-KR" altLang="en-US" b="1" dirty="0"/>
              <a:t>보안 자격 증명 탭 </a:t>
            </a:r>
            <a:r>
              <a:rPr lang="ko-KR" altLang="en-US" dirty="0"/>
              <a:t>에서 </a:t>
            </a:r>
            <a:r>
              <a:rPr lang="ko-KR" altLang="en-US" b="1" dirty="0"/>
              <a:t>자격 증명 생성 </a:t>
            </a:r>
            <a:r>
              <a:rPr lang="ko-KR" altLang="en-US" dirty="0"/>
              <a:t>및 </a:t>
            </a:r>
            <a:r>
              <a:rPr lang="ko-KR" altLang="en-US" b="1" dirty="0"/>
              <a:t>액세스 키 만들기 </a:t>
            </a:r>
            <a:r>
              <a:rPr lang="ko-KR" altLang="en-US" dirty="0"/>
              <a:t>후 파일 다운로드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09B6013-BE33-FC4A-8B49-8497B4FC42DE}"/>
              </a:ext>
            </a:extLst>
          </p:cNvPr>
          <p:cNvGrpSpPr/>
          <p:nvPr/>
        </p:nvGrpSpPr>
        <p:grpSpPr>
          <a:xfrm>
            <a:off x="405772" y="3428368"/>
            <a:ext cx="8343901" cy="1042988"/>
            <a:chOff x="400049" y="1540859"/>
            <a:chExt cx="8343901" cy="104298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DFA3D85-A334-E94A-BC21-6BC822E55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049" y="1540859"/>
              <a:ext cx="8343901" cy="1042988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5BC3CDA-B0AC-244F-8410-E10FAB324015}"/>
                </a:ext>
              </a:extLst>
            </p:cNvPr>
            <p:cNvSpPr/>
            <p:nvPr/>
          </p:nvSpPr>
          <p:spPr>
            <a:xfrm>
              <a:off x="400049" y="2200838"/>
              <a:ext cx="1025339" cy="383009"/>
            </a:xfrm>
            <a:prstGeom prst="rect">
              <a:avLst/>
            </a:prstGeom>
            <a:noFill/>
            <a:ln w="60325">
              <a:solidFill>
                <a:schemeClr val="accent4">
                  <a:alpha val="9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BE7AFE7-E36A-A94E-AD4B-161AB02BED59}"/>
              </a:ext>
            </a:extLst>
          </p:cNvPr>
          <p:cNvGrpSpPr/>
          <p:nvPr/>
        </p:nvGrpSpPr>
        <p:grpSpPr>
          <a:xfrm>
            <a:off x="387349" y="1482750"/>
            <a:ext cx="8343901" cy="1517072"/>
            <a:chOff x="400049" y="2825659"/>
            <a:chExt cx="8343901" cy="151707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767AF5C-18CD-D342-8B34-697AE7A67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049" y="2825659"/>
              <a:ext cx="8343901" cy="1517072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136E0BF-04B1-2F4B-8394-9B0331A59445}"/>
                </a:ext>
              </a:extLst>
            </p:cNvPr>
            <p:cNvSpPr/>
            <p:nvPr/>
          </p:nvSpPr>
          <p:spPr>
            <a:xfrm>
              <a:off x="400049" y="3959722"/>
              <a:ext cx="1099298" cy="383009"/>
            </a:xfrm>
            <a:prstGeom prst="rect">
              <a:avLst/>
            </a:prstGeom>
            <a:noFill/>
            <a:ln w="60325">
              <a:solidFill>
                <a:schemeClr val="accent4">
                  <a:alpha val="9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44149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I. IAM 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생성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F142C6-48E6-3B42-A6FC-98579BEF7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840" y="1067723"/>
            <a:ext cx="6554320" cy="3470273"/>
          </a:xfrm>
          <a:prstGeom prst="rect">
            <a:avLst/>
          </a:prstGeom>
        </p:spPr>
      </p:pic>
      <p:sp>
        <p:nvSpPr>
          <p:cNvPr id="5" name="Google Shape;90;p9">
            <a:extLst>
              <a:ext uri="{FF2B5EF4-FFF2-40B4-BE49-F238E27FC236}">
                <a16:creationId xmlns:a16="http://schemas.microsoft.com/office/drawing/2014/main" id="{EEF2DB57-F47C-B142-B450-881D67319C9E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역할 생성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171884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I. </a:t>
            </a:r>
            <a:r>
              <a:rPr lang="ko-KR" altLang="en-US" b="1" dirty="0" err="1">
                <a:latin typeface="Malgun Gothic"/>
                <a:ea typeface="Malgun Gothic"/>
                <a:cs typeface="Malgun Gothic"/>
                <a:sym typeface="Malgun Gothic"/>
              </a:rPr>
              <a:t>버킷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16AF2B-057E-214E-AA46-9879D7EACF7B}"/>
              </a:ext>
            </a:extLst>
          </p:cNvPr>
          <p:cNvSpPr txBox="1"/>
          <p:nvPr/>
        </p:nvSpPr>
        <p:spPr>
          <a:xfrm>
            <a:off x="215900" y="968256"/>
            <a:ext cx="868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en-US" altLang="ko-KR" b="1" dirty="0"/>
              <a:t>1.</a:t>
            </a:r>
            <a:r>
              <a:rPr lang="ko-KR" altLang="en-US" b="1" dirty="0"/>
              <a:t> </a:t>
            </a:r>
            <a:r>
              <a:rPr lang="ko-KR" altLang="en-US" b="1" dirty="0" err="1"/>
              <a:t>버킷</a:t>
            </a:r>
            <a:r>
              <a:rPr lang="ko-KR" altLang="en-US" b="1" dirty="0"/>
              <a:t> 이름 </a:t>
            </a:r>
            <a:r>
              <a:rPr lang="ko-KR" altLang="en-US" dirty="0"/>
              <a:t>및 </a:t>
            </a:r>
            <a:r>
              <a:rPr lang="ko-KR" altLang="en-US" b="1" dirty="0" err="1"/>
              <a:t>리전</a:t>
            </a:r>
            <a:r>
              <a:rPr lang="ko-KR" altLang="en-US" b="1" dirty="0"/>
              <a:t> </a:t>
            </a:r>
            <a:r>
              <a:rPr lang="ko-KR" altLang="en-US" dirty="0"/>
              <a:t>입력 후 </a:t>
            </a:r>
            <a:r>
              <a:rPr lang="ko-KR" altLang="en-US" b="1" dirty="0" err="1"/>
              <a:t>퍼블릭</a:t>
            </a:r>
            <a:r>
              <a:rPr lang="ko-KR" altLang="en-US" b="1" dirty="0"/>
              <a:t> 액세스 차단을 위한 </a:t>
            </a:r>
            <a:r>
              <a:rPr lang="ko-KR" altLang="en-US" b="1" dirty="0" err="1"/>
              <a:t>버킷</a:t>
            </a:r>
            <a:r>
              <a:rPr lang="ko-KR" altLang="en-US" b="1" dirty="0"/>
              <a:t> 설정 </a:t>
            </a:r>
            <a:r>
              <a:rPr lang="en-US" altLang="ko-KR" b="1" dirty="0"/>
              <a:t>-</a:t>
            </a:r>
            <a:r>
              <a:rPr lang="ko-KR" altLang="en-US" b="1" dirty="0"/>
              <a:t> 모든 </a:t>
            </a:r>
            <a:r>
              <a:rPr lang="ko-KR" altLang="en-US" b="1" dirty="0" err="1"/>
              <a:t>퍼블릭</a:t>
            </a:r>
            <a:r>
              <a:rPr lang="ko-KR" altLang="en-US" b="1" dirty="0"/>
              <a:t> 액세스 차단 </a:t>
            </a:r>
            <a:r>
              <a:rPr lang="ko-KR" altLang="en-US" b="1" dirty="0">
                <a:solidFill>
                  <a:srgbClr val="FF0000"/>
                </a:solidFill>
              </a:rPr>
              <a:t>선택 해제 </a:t>
            </a:r>
            <a:r>
              <a:rPr lang="ko-KR" altLang="en-US" b="1" dirty="0"/>
              <a:t>하여 </a:t>
            </a:r>
            <a:r>
              <a:rPr lang="ko-KR" altLang="en-US" b="1" dirty="0" err="1"/>
              <a:t>버킷</a:t>
            </a:r>
            <a:r>
              <a:rPr lang="ko-KR" altLang="en-US" b="1" dirty="0"/>
              <a:t> 생성</a:t>
            </a:r>
            <a:endParaRPr lang="en-US" altLang="ko-KR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C7193B6-4A95-5D48-89E4-4ABE992D3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53" y="1298636"/>
            <a:ext cx="5292164" cy="950025"/>
          </a:xfrm>
          <a:prstGeom prst="rect">
            <a:avLst/>
          </a:prstGeom>
        </p:spPr>
      </p:pic>
      <p:sp>
        <p:nvSpPr>
          <p:cNvPr id="15" name="Google Shape;90;p9">
            <a:extLst>
              <a:ext uri="{FF2B5EF4-FFF2-40B4-BE49-F238E27FC236}">
                <a16:creationId xmlns:a16="http://schemas.microsoft.com/office/drawing/2014/main" id="{392D9EB2-6EAF-134C-A8B2-58FC3298BB08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S3 </a:t>
            </a:r>
            <a:r>
              <a:rPr lang="ko-KR" alt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버킷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생성 및 정책 설정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08EF125-DD9F-BF45-A761-70F0FC9920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77" b="4667"/>
          <a:stretch/>
        </p:blipFill>
        <p:spPr>
          <a:xfrm>
            <a:off x="1446034" y="2710292"/>
            <a:ext cx="3046767" cy="2096856"/>
          </a:xfrm>
          <a:prstGeom prst="rect">
            <a:avLst/>
          </a:prstGeom>
        </p:spPr>
      </p:pic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69275B97-5EB1-C44C-961A-E08993BE6FC8}"/>
              </a:ext>
            </a:extLst>
          </p:cNvPr>
          <p:cNvSpPr/>
          <p:nvPr/>
        </p:nvSpPr>
        <p:spPr>
          <a:xfrm>
            <a:off x="5253190" y="2521771"/>
            <a:ext cx="2400302" cy="228537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ko-KR" sz="700" dirty="0">
                <a:solidFill>
                  <a:schemeClr val="tx1"/>
                </a:solidFill>
              </a:rPr>
              <a:t>{</a:t>
            </a:r>
          </a:p>
          <a:p>
            <a:r>
              <a:rPr kumimoji="1" lang="en" altLang="ko-KR" sz="700" dirty="0">
                <a:solidFill>
                  <a:schemeClr val="tx1"/>
                </a:solidFill>
              </a:rPr>
              <a:t>    "Version": "2012-10-17",</a:t>
            </a:r>
          </a:p>
          <a:p>
            <a:r>
              <a:rPr kumimoji="1" lang="en" altLang="ko-KR" sz="700" dirty="0">
                <a:solidFill>
                  <a:schemeClr val="tx1"/>
                </a:solidFill>
              </a:rPr>
              <a:t>    "Id": "bucket4jenkinsPolicy01",</a:t>
            </a:r>
          </a:p>
          <a:p>
            <a:r>
              <a:rPr kumimoji="1" lang="en" altLang="ko-KR" sz="700" dirty="0">
                <a:solidFill>
                  <a:schemeClr val="tx1"/>
                </a:solidFill>
              </a:rPr>
              <a:t>    "Statement": [</a:t>
            </a:r>
          </a:p>
          <a:p>
            <a:r>
              <a:rPr kumimoji="1" lang="en" altLang="ko-KR" sz="700" dirty="0">
                <a:solidFill>
                  <a:schemeClr val="tx1"/>
                </a:solidFill>
              </a:rPr>
              <a:t>        {</a:t>
            </a:r>
          </a:p>
          <a:p>
            <a:r>
              <a:rPr kumimoji="1" lang="en" altLang="ko-KR" sz="700" dirty="0">
                <a:solidFill>
                  <a:schemeClr val="tx1"/>
                </a:solidFill>
              </a:rPr>
              <a:t>            "Sid": "bucket4jenkinsStatement01",</a:t>
            </a:r>
          </a:p>
          <a:p>
            <a:r>
              <a:rPr kumimoji="1" lang="en" altLang="ko-KR" sz="700" dirty="0">
                <a:solidFill>
                  <a:schemeClr val="tx1"/>
                </a:solidFill>
              </a:rPr>
              <a:t>            "Effect": "Allow",</a:t>
            </a:r>
          </a:p>
          <a:p>
            <a:r>
              <a:rPr kumimoji="1" lang="en" altLang="ko-KR" sz="700" dirty="0">
                <a:solidFill>
                  <a:schemeClr val="tx1"/>
                </a:solidFill>
              </a:rPr>
              <a:t>            "Principal": "*",</a:t>
            </a:r>
          </a:p>
          <a:p>
            <a:r>
              <a:rPr kumimoji="1" lang="en" altLang="ko-KR" sz="700" dirty="0">
                <a:solidFill>
                  <a:schemeClr val="tx1"/>
                </a:solidFill>
              </a:rPr>
              <a:t>            "Action": [</a:t>
            </a:r>
          </a:p>
          <a:p>
            <a:r>
              <a:rPr kumimoji="1" lang="en" altLang="ko-KR" sz="700" dirty="0">
                <a:solidFill>
                  <a:schemeClr val="tx1"/>
                </a:solidFill>
              </a:rPr>
              <a:t>                "s3:GetObject",</a:t>
            </a:r>
          </a:p>
          <a:p>
            <a:r>
              <a:rPr kumimoji="1" lang="en" altLang="ko-KR" sz="700" dirty="0">
                <a:solidFill>
                  <a:schemeClr val="tx1"/>
                </a:solidFill>
              </a:rPr>
              <a:t>                "s3:GetBucketLocation",</a:t>
            </a:r>
          </a:p>
          <a:p>
            <a:r>
              <a:rPr kumimoji="1" lang="en" altLang="ko-KR" sz="700" dirty="0">
                <a:solidFill>
                  <a:schemeClr val="tx1"/>
                </a:solidFill>
              </a:rPr>
              <a:t>                "s3:ListBucket"</a:t>
            </a:r>
          </a:p>
          <a:p>
            <a:r>
              <a:rPr kumimoji="1" lang="en" altLang="ko-KR" sz="700" dirty="0">
                <a:solidFill>
                  <a:schemeClr val="tx1"/>
                </a:solidFill>
              </a:rPr>
              <a:t>            ],</a:t>
            </a:r>
          </a:p>
          <a:p>
            <a:r>
              <a:rPr kumimoji="1" lang="en" altLang="ko-KR" sz="700" dirty="0">
                <a:solidFill>
                  <a:schemeClr val="tx1"/>
                </a:solidFill>
              </a:rPr>
              <a:t>            "Resource": [</a:t>
            </a:r>
          </a:p>
          <a:p>
            <a:r>
              <a:rPr kumimoji="1" lang="en" altLang="ko-KR" sz="700" dirty="0">
                <a:solidFill>
                  <a:schemeClr val="tx1"/>
                </a:solidFill>
              </a:rPr>
              <a:t>                "arn:aws:s3:::bucket4jenkins/*",</a:t>
            </a:r>
          </a:p>
          <a:p>
            <a:r>
              <a:rPr kumimoji="1" lang="en" altLang="ko-KR" sz="700" dirty="0">
                <a:solidFill>
                  <a:schemeClr val="tx1"/>
                </a:solidFill>
              </a:rPr>
              <a:t>                "arn:aws:s3:::bucket4jenkins"</a:t>
            </a:r>
          </a:p>
          <a:p>
            <a:r>
              <a:rPr kumimoji="1" lang="en" altLang="ko-KR" sz="700" dirty="0">
                <a:solidFill>
                  <a:schemeClr val="tx1"/>
                </a:solidFill>
              </a:rPr>
              <a:t>            ]</a:t>
            </a:r>
          </a:p>
          <a:p>
            <a:r>
              <a:rPr kumimoji="1" lang="en" altLang="ko-KR" sz="700" dirty="0">
                <a:solidFill>
                  <a:schemeClr val="tx1"/>
                </a:solidFill>
              </a:rPr>
              <a:t>        }</a:t>
            </a:r>
          </a:p>
          <a:p>
            <a:r>
              <a:rPr kumimoji="1" lang="en" altLang="ko-KR" sz="700" dirty="0">
                <a:solidFill>
                  <a:schemeClr val="tx1"/>
                </a:solidFill>
              </a:rPr>
              <a:t>    ]</a:t>
            </a:r>
          </a:p>
          <a:p>
            <a:r>
              <a:rPr kumimoji="1" lang="en" altLang="ko-KR" sz="7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EF4AF5-1036-D445-B0D9-9577D9AE8103}"/>
              </a:ext>
            </a:extLst>
          </p:cNvPr>
          <p:cNvSpPr txBox="1"/>
          <p:nvPr/>
        </p:nvSpPr>
        <p:spPr>
          <a:xfrm>
            <a:off x="222624" y="2379083"/>
            <a:ext cx="868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en-US" altLang="ko-KR" b="1" dirty="0"/>
              <a:t>2.</a:t>
            </a:r>
            <a:r>
              <a:rPr lang="ko-KR" altLang="en-US" b="1" dirty="0"/>
              <a:t> </a:t>
            </a:r>
            <a:r>
              <a:rPr lang="ko-KR" altLang="en-US" b="1" dirty="0" err="1"/>
              <a:t>버킷</a:t>
            </a:r>
            <a:r>
              <a:rPr lang="ko-KR" altLang="en-US" b="1" dirty="0"/>
              <a:t> 선택 </a:t>
            </a:r>
            <a:r>
              <a:rPr lang="en-US" altLang="ko-KR" b="1" dirty="0"/>
              <a:t>–</a:t>
            </a:r>
            <a:r>
              <a:rPr lang="ko-KR" altLang="en-US" b="1" dirty="0"/>
              <a:t> 권한 </a:t>
            </a:r>
            <a:r>
              <a:rPr lang="en-US" altLang="ko-KR" b="1" dirty="0"/>
              <a:t>–</a:t>
            </a:r>
            <a:r>
              <a:rPr lang="ko-KR" altLang="en-US" b="1" dirty="0"/>
              <a:t> </a:t>
            </a:r>
            <a:r>
              <a:rPr lang="ko-KR" altLang="en-US" b="1" dirty="0" err="1"/>
              <a:t>버킷</a:t>
            </a:r>
            <a:r>
              <a:rPr lang="ko-KR" altLang="en-US" b="1" dirty="0"/>
              <a:t> 정책 편집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5277198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II. Jenkins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서버 구축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D8E5E3-8302-F04B-8D80-52E9D0062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815557"/>
            <a:ext cx="8695593" cy="351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968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 dirty="0"/>
          </a:p>
        </p:txBody>
      </p:sp>
      <p:sp>
        <p:nvSpPr>
          <p:cNvPr id="13" name="Google Shape;90;p9"/>
          <p:cNvSpPr/>
          <p:nvPr/>
        </p:nvSpPr>
        <p:spPr>
          <a:xfrm>
            <a:off x="228600" y="592138"/>
            <a:ext cx="8686800" cy="29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marR="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전체 </a:t>
            </a:r>
            <a:r>
              <a:rPr lang="en-US" altLang="ko-KR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cicd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관련 소스 코드 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I. Code Commit</a:t>
            </a:r>
            <a:endParaRPr lang="ko-KR" altLang="en-US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C05950-7DB0-5B4C-B052-4FB6EE38D8A0}"/>
              </a:ext>
            </a:extLst>
          </p:cNvPr>
          <p:cNvSpPr/>
          <p:nvPr/>
        </p:nvSpPr>
        <p:spPr>
          <a:xfrm>
            <a:off x="551348" y="1042446"/>
            <a:ext cx="40206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>
                <a:latin typeface="Slack-Lato"/>
                <a:hlinkClick r:id="rId3"/>
              </a:rPr>
              <a:t>https://github.com/hyolin97/awscicd_source.git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66D04B-5550-814A-B0CA-AF71A1CA9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711" y="1502261"/>
            <a:ext cx="5494577" cy="340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8658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II. Jenkins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서버 구축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75132E-F509-0944-B44A-0CE938861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56952"/>
            <a:ext cx="8688641" cy="36654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4288DB-2AF1-FD4B-B9D6-DCE3C7C7D554}"/>
              </a:ext>
            </a:extLst>
          </p:cNvPr>
          <p:cNvSpPr txBox="1"/>
          <p:nvPr/>
        </p:nvSpPr>
        <p:spPr>
          <a:xfrm>
            <a:off x="215900" y="600701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ko-KR" altLang="en-US" b="1" dirty="0"/>
              <a:t>문서에선 테스트용도이기 때문에 </a:t>
            </a:r>
            <a:r>
              <a:rPr lang="ko-KR" altLang="en-US" b="1" dirty="0" err="1"/>
              <a:t>저사양</a:t>
            </a:r>
            <a:r>
              <a:rPr lang="ko-KR" altLang="en-US" b="1" dirty="0"/>
              <a:t> </a:t>
            </a:r>
            <a:r>
              <a:rPr lang="ko-KR" altLang="en-US" b="1" dirty="0" err="1"/>
              <a:t>프리티어를</a:t>
            </a:r>
            <a:r>
              <a:rPr lang="ko-KR" altLang="en-US" b="1" dirty="0"/>
              <a:t> 사용하나</a:t>
            </a:r>
            <a:r>
              <a:rPr lang="en-US" altLang="ko-KR" b="1" dirty="0"/>
              <a:t>,</a:t>
            </a:r>
            <a:r>
              <a:rPr lang="ko-KR" altLang="en-US" b="1" dirty="0"/>
              <a:t> 실제 </a:t>
            </a:r>
            <a:r>
              <a:rPr lang="en-US" altLang="ko-KR" b="1" dirty="0" err="1"/>
              <a:t>jenkins</a:t>
            </a:r>
            <a:r>
              <a:rPr lang="en-US" altLang="ko-KR" b="1" dirty="0"/>
              <a:t> </a:t>
            </a:r>
            <a:r>
              <a:rPr lang="ko-KR" altLang="en-US" b="1" dirty="0"/>
              <a:t>설치 서버는 </a:t>
            </a:r>
            <a:r>
              <a:rPr lang="ko-KR" altLang="en-US" b="1" dirty="0">
                <a:solidFill>
                  <a:srgbClr val="FF0000"/>
                </a:solidFill>
              </a:rPr>
              <a:t>최소 </a:t>
            </a:r>
            <a:r>
              <a:rPr lang="en-US" altLang="ko-KR" b="1" dirty="0">
                <a:solidFill>
                  <a:srgbClr val="FF0000"/>
                </a:solidFill>
              </a:rPr>
              <a:t>4G Memory, 30G </a:t>
            </a:r>
            <a:r>
              <a:rPr lang="ko-KR" altLang="en-US" b="1" dirty="0">
                <a:solidFill>
                  <a:srgbClr val="FF0000"/>
                </a:solidFill>
              </a:rPr>
              <a:t>디스크</a:t>
            </a:r>
            <a:r>
              <a:rPr lang="ko-KR" altLang="en-US" b="1" dirty="0"/>
              <a:t> 용량이 적당함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2020480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II. Jenkins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서버 구축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929C70-0B07-034F-8AAE-232CF16F0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71" y="652372"/>
            <a:ext cx="8613058" cy="383875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F62961F-D528-B845-95AE-2000B8C770F3}"/>
              </a:ext>
            </a:extLst>
          </p:cNvPr>
          <p:cNvSpPr/>
          <p:nvPr/>
        </p:nvSpPr>
        <p:spPr>
          <a:xfrm>
            <a:off x="1210235" y="3047999"/>
            <a:ext cx="2770094" cy="281319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32BAF33-A76C-2141-835E-DFCA1D23A094}"/>
              </a:ext>
            </a:extLst>
          </p:cNvPr>
          <p:cNvSpPr/>
          <p:nvPr/>
        </p:nvSpPr>
        <p:spPr>
          <a:xfrm>
            <a:off x="950260" y="1683600"/>
            <a:ext cx="3030069" cy="709975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62346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II. Jenkins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서버 구축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1B47C6-4FDA-1847-8BD0-DA07A876BE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07"/>
          <a:stretch/>
        </p:blipFill>
        <p:spPr>
          <a:xfrm>
            <a:off x="228600" y="592138"/>
            <a:ext cx="7463118" cy="16841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CB82F7-17BC-D243-AB80-D29DDBC9A3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34"/>
          <a:stretch/>
        </p:blipFill>
        <p:spPr>
          <a:xfrm>
            <a:off x="1976718" y="1958312"/>
            <a:ext cx="6875929" cy="290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085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II. Jenkins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서버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760F20-B1B5-8841-B5B8-E38EFB3203C8}"/>
              </a:ext>
            </a:extLst>
          </p:cNvPr>
          <p:cNvSpPr txBox="1"/>
          <p:nvPr/>
        </p:nvSpPr>
        <p:spPr>
          <a:xfrm>
            <a:off x="228600" y="968256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3400" lvl="1"/>
            <a:r>
              <a:rPr lang="en-US" altLang="ko-KR" sz="1200" dirty="0"/>
              <a:t>[ec2-user@ip-10-0-0-218 ~]$ </a:t>
            </a:r>
            <a:r>
              <a:rPr lang="en-US" altLang="ko-KR" sz="1200" dirty="0" err="1"/>
              <a:t>sudo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nano</a:t>
            </a:r>
            <a:r>
              <a:rPr lang="en-US" altLang="ko-KR" sz="1200" dirty="0"/>
              <a:t> /</a:t>
            </a:r>
            <a:r>
              <a:rPr lang="en-US" altLang="ko-KR" sz="1200" dirty="0" err="1"/>
              <a:t>etc</a:t>
            </a:r>
            <a:r>
              <a:rPr lang="en-US" altLang="ko-KR" sz="1200" dirty="0"/>
              <a:t>/</a:t>
            </a:r>
            <a:r>
              <a:rPr lang="en-US" altLang="ko-KR" sz="1200" dirty="0" err="1"/>
              <a:t>sysconfig</a:t>
            </a:r>
            <a:r>
              <a:rPr lang="en-US" altLang="ko-KR" sz="1200" dirty="0"/>
              <a:t>/clock</a:t>
            </a:r>
          </a:p>
          <a:p>
            <a:pPr marL="383400" lvl="1"/>
            <a:endParaRPr lang="en-US" altLang="ko-KR" sz="1200" dirty="0"/>
          </a:p>
          <a:p>
            <a:pPr marL="383400" lvl="1"/>
            <a:r>
              <a:rPr lang="en-US" altLang="ko-KR" sz="1200" dirty="0"/>
              <a:t>ZONE="Asia/Seoul" </a:t>
            </a:r>
            <a:r>
              <a:rPr lang="ko-KR" altLang="en-US" sz="1200" dirty="0"/>
              <a:t>로 변경하여 저장</a:t>
            </a:r>
            <a:endParaRPr lang="en-US" altLang="ko-KR" sz="1200" dirty="0"/>
          </a:p>
          <a:p>
            <a:pPr marL="383400" lvl="1"/>
            <a:endParaRPr lang="en-US" altLang="ko-KR" sz="1200" dirty="0"/>
          </a:p>
          <a:p>
            <a:pPr marL="383400" lvl="1"/>
            <a:r>
              <a:rPr lang="en-US" altLang="ko-KR" sz="1200" dirty="0"/>
              <a:t>[ec2-user@ip-10-0-0-218 ~]$ </a:t>
            </a:r>
            <a:r>
              <a:rPr lang="en-US" altLang="ko-KR" sz="1200" dirty="0" err="1"/>
              <a:t>sudo</a:t>
            </a:r>
            <a:r>
              <a:rPr lang="en-US" altLang="ko-KR" sz="1200" dirty="0"/>
              <a:t> ln -sf /</a:t>
            </a:r>
            <a:r>
              <a:rPr lang="en-US" altLang="ko-KR" sz="1200" dirty="0" err="1"/>
              <a:t>usr</a:t>
            </a:r>
            <a:r>
              <a:rPr lang="en-US" altLang="ko-KR" sz="1200" dirty="0"/>
              <a:t>/share/</a:t>
            </a:r>
            <a:r>
              <a:rPr lang="en-US" altLang="ko-KR" sz="1200" dirty="0" err="1"/>
              <a:t>zoneinfo</a:t>
            </a:r>
            <a:r>
              <a:rPr lang="en-US" altLang="ko-KR" sz="1200" dirty="0"/>
              <a:t>/Asia/Seoul /</a:t>
            </a:r>
            <a:r>
              <a:rPr lang="en-US" altLang="ko-KR" sz="1200" dirty="0" err="1"/>
              <a:t>etc</a:t>
            </a:r>
            <a:r>
              <a:rPr lang="en-US" altLang="ko-KR" sz="1200" dirty="0"/>
              <a:t>/</a:t>
            </a:r>
            <a:r>
              <a:rPr lang="en-US" altLang="ko-KR" sz="1200" dirty="0" err="1"/>
              <a:t>localtime</a:t>
            </a:r>
            <a:endParaRPr lang="en-US" altLang="ko-KR" sz="1200" dirty="0"/>
          </a:p>
          <a:p>
            <a:pPr marL="383400" lvl="1"/>
            <a:r>
              <a:rPr lang="en-US" altLang="ko-KR" sz="1200" dirty="0"/>
              <a:t>[ec2-user@ip-10-0-0-218 ~]$ </a:t>
            </a:r>
            <a:r>
              <a:rPr lang="en-US" altLang="ko-KR" sz="1200" dirty="0" err="1"/>
              <a:t>sudo</a:t>
            </a:r>
            <a:r>
              <a:rPr lang="en-US" altLang="ko-KR" sz="1200" dirty="0"/>
              <a:t> reboot</a:t>
            </a:r>
          </a:p>
        </p:txBody>
      </p:sp>
      <p:sp>
        <p:nvSpPr>
          <p:cNvPr id="7" name="Google Shape;90;p9">
            <a:extLst>
              <a:ext uri="{FF2B5EF4-FFF2-40B4-BE49-F238E27FC236}">
                <a16:creationId xmlns:a16="http://schemas.microsoft.com/office/drawing/2014/main" id="{960B8BC9-6014-D84C-A5D4-3B9188F08F06}"/>
              </a:ext>
            </a:extLst>
          </p:cNvPr>
          <p:cNvSpPr/>
          <p:nvPr/>
        </p:nvSpPr>
        <p:spPr>
          <a:xfrm>
            <a:off x="228600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표준 시간대 변경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5F5971-23AD-0D40-AF96-67DA34037C2C}"/>
              </a:ext>
            </a:extLst>
          </p:cNvPr>
          <p:cNvSpPr txBox="1"/>
          <p:nvPr/>
        </p:nvSpPr>
        <p:spPr>
          <a:xfrm>
            <a:off x="228600" y="3426664"/>
            <a:ext cx="8686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3400" lvl="1"/>
            <a:r>
              <a:rPr lang="en-US" altLang="ko-KR" sz="1200" dirty="0"/>
              <a:t>[ec2-user@ip-10-0-0-218 ~]$ </a:t>
            </a:r>
            <a:r>
              <a:rPr lang="en-US" altLang="ko-KR" sz="1200" dirty="0" err="1"/>
              <a:t>sudo</a:t>
            </a:r>
            <a:r>
              <a:rPr lang="en-US" altLang="ko-KR" sz="1200" dirty="0"/>
              <a:t> amazon-</a:t>
            </a:r>
            <a:r>
              <a:rPr lang="en-US" altLang="ko-KR" sz="1200" dirty="0" err="1"/>
              <a:t>linux</a:t>
            </a:r>
            <a:r>
              <a:rPr lang="en-US" altLang="ko-KR" sz="1200" dirty="0"/>
              <a:t>-extras enable corretto8</a:t>
            </a:r>
          </a:p>
          <a:p>
            <a:pPr marL="383400" lvl="1"/>
            <a:r>
              <a:rPr lang="en-US" altLang="ko-KR" sz="1200" dirty="0"/>
              <a:t>[ec2-user@ip-10-0-0-218 ~]$ yum clean metadata</a:t>
            </a:r>
          </a:p>
          <a:p>
            <a:pPr marL="383400" lvl="1"/>
            <a:r>
              <a:rPr lang="en-US" altLang="ko-KR" sz="1200" dirty="0"/>
              <a:t>[ec2-user@ip-10-0-0-218 ~]$ </a:t>
            </a:r>
            <a:r>
              <a:rPr lang="en-US" altLang="ko-KR" sz="1200" dirty="0" err="1"/>
              <a:t>sudo</a:t>
            </a:r>
            <a:r>
              <a:rPr lang="en-US" altLang="ko-KR" sz="1200" dirty="0"/>
              <a:t> yum install java-1.8.0-amazon-corretto-devel</a:t>
            </a:r>
          </a:p>
          <a:p>
            <a:pPr marL="383400" lvl="1"/>
            <a:r>
              <a:rPr kumimoji="1" lang="en" altLang="ko-KR" sz="1200" dirty="0"/>
              <a:t>[ec2-user@ip-10-0-0-218 ~]$ vi .</a:t>
            </a:r>
            <a:r>
              <a:rPr kumimoji="1" lang="en" altLang="ko-KR" sz="1200" dirty="0" err="1"/>
              <a:t>bash_profile</a:t>
            </a:r>
            <a:r>
              <a:rPr kumimoji="1" lang="en" altLang="ko-KR" sz="1200" dirty="0"/>
              <a:t> </a:t>
            </a:r>
            <a:endParaRPr kumimoji="1" lang="en-US" altLang="ko-KR" sz="1200" dirty="0"/>
          </a:p>
          <a:p>
            <a:pPr marL="383400" lvl="1"/>
            <a:endParaRPr kumimoji="1" lang="en-US" altLang="ko-KR" sz="1200" dirty="0"/>
          </a:p>
          <a:p>
            <a:pPr marL="383400" lvl="1"/>
            <a:endParaRPr kumimoji="1" lang="en-US" altLang="ko-KR" sz="1200" dirty="0"/>
          </a:p>
          <a:p>
            <a:pPr marL="383400" lvl="1"/>
            <a:r>
              <a:rPr kumimoji="1" lang="en" altLang="ko-KR" sz="1200" dirty="0"/>
              <a:t>[ec2-user@ip-10-0-0-218 ~]$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source .</a:t>
            </a:r>
            <a:r>
              <a:rPr kumimoji="1" lang="en-US" altLang="ko-KR" sz="1200" dirty="0" err="1"/>
              <a:t>bash_profile</a:t>
            </a:r>
            <a:endParaRPr kumimoji="1" lang="en-US" altLang="ko-KR" sz="1200" dirty="0"/>
          </a:p>
        </p:txBody>
      </p:sp>
      <p:sp>
        <p:nvSpPr>
          <p:cNvPr id="9" name="Google Shape;90;p9">
            <a:extLst>
              <a:ext uri="{FF2B5EF4-FFF2-40B4-BE49-F238E27FC236}">
                <a16:creationId xmlns:a16="http://schemas.microsoft.com/office/drawing/2014/main" id="{25D283C9-82AC-7C40-BE1C-8F2AE412C330}"/>
              </a:ext>
            </a:extLst>
          </p:cNvPr>
          <p:cNvSpPr/>
          <p:nvPr/>
        </p:nvSpPr>
        <p:spPr>
          <a:xfrm>
            <a:off x="228600" y="3050546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JDK 1.8 (</a:t>
            </a:r>
            <a:r>
              <a:rPr lang="en" altLang="ko-KR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Amazone</a:t>
            </a:r>
            <a:r>
              <a:rPr lang="en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" altLang="ko-KR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Corretto</a:t>
            </a:r>
            <a:r>
              <a:rPr lang="en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)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설치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2BDEE24-E4EC-FE47-84A1-2E5098D0AA87}"/>
              </a:ext>
            </a:extLst>
          </p:cNvPr>
          <p:cNvSpPr/>
          <p:nvPr/>
        </p:nvSpPr>
        <p:spPr>
          <a:xfrm>
            <a:off x="4653139" y="4045560"/>
            <a:ext cx="4147961" cy="90792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ko-KR" sz="900" dirty="0">
                <a:solidFill>
                  <a:schemeClr val="tx1"/>
                </a:solidFill>
              </a:rPr>
              <a:t>JAVA_HOME=/</a:t>
            </a:r>
            <a:r>
              <a:rPr kumimoji="1" lang="en" altLang="ko-KR" sz="900" dirty="0" err="1">
                <a:solidFill>
                  <a:schemeClr val="tx1"/>
                </a:solidFill>
              </a:rPr>
              <a:t>usr</a:t>
            </a:r>
            <a:r>
              <a:rPr kumimoji="1" lang="en" altLang="ko-KR" sz="900" dirty="0">
                <a:solidFill>
                  <a:schemeClr val="tx1"/>
                </a:solidFill>
              </a:rPr>
              <a:t>/lib/</a:t>
            </a:r>
            <a:r>
              <a:rPr kumimoji="1" lang="en" altLang="ko-KR" sz="900" dirty="0" err="1">
                <a:solidFill>
                  <a:schemeClr val="tx1"/>
                </a:solidFill>
              </a:rPr>
              <a:t>jvm</a:t>
            </a:r>
            <a:r>
              <a:rPr kumimoji="1" lang="en" altLang="ko-KR" sz="900" dirty="0">
                <a:solidFill>
                  <a:schemeClr val="tx1"/>
                </a:solidFill>
              </a:rPr>
              <a:t>/java-1.8.0-amazon-corretto.x86_64</a:t>
            </a:r>
          </a:p>
          <a:p>
            <a:r>
              <a:rPr kumimoji="1" lang="en" altLang="ko-KR" sz="900" dirty="0">
                <a:solidFill>
                  <a:schemeClr val="tx1"/>
                </a:solidFill>
              </a:rPr>
              <a:t>export JAVA_HOME</a:t>
            </a:r>
          </a:p>
          <a:p>
            <a:endParaRPr kumimoji="1" lang="en" altLang="ko-KR" sz="900" dirty="0">
              <a:solidFill>
                <a:schemeClr val="tx1"/>
              </a:solidFill>
            </a:endParaRPr>
          </a:p>
          <a:p>
            <a:r>
              <a:rPr kumimoji="1" lang="en" altLang="ko-KR" sz="900" dirty="0">
                <a:solidFill>
                  <a:schemeClr val="tx1"/>
                </a:solidFill>
              </a:rPr>
              <a:t>PATH=$PATH:$HOME/.local/bin:$HOME/bin:$JAVA_HOME/bin</a:t>
            </a:r>
          </a:p>
          <a:p>
            <a:r>
              <a:rPr kumimoji="1" lang="en" altLang="ko-KR" sz="900" dirty="0">
                <a:solidFill>
                  <a:schemeClr val="tx1"/>
                </a:solidFill>
              </a:rPr>
              <a:t>export PATH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5C7B07-6FC8-F841-8AFC-7E3CE87EB315}"/>
              </a:ext>
            </a:extLst>
          </p:cNvPr>
          <p:cNvSpPr txBox="1"/>
          <p:nvPr/>
        </p:nvSpPr>
        <p:spPr>
          <a:xfrm>
            <a:off x="228600" y="2665886"/>
            <a:ext cx="868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3400" lvl="1"/>
            <a:r>
              <a:rPr lang="en-US" altLang="ko-KR" sz="1200" dirty="0"/>
              <a:t>[ec2-user@ip-10-0-0-218 ~]$</a:t>
            </a:r>
            <a:r>
              <a:rPr lang="ko-KR" altLang="en-US" sz="1200" dirty="0"/>
              <a:t> </a:t>
            </a:r>
            <a:r>
              <a:rPr lang="en-US" altLang="ko-KR" sz="1200" dirty="0" err="1"/>
              <a:t>sudo</a:t>
            </a:r>
            <a:r>
              <a:rPr lang="en-US" altLang="ko-KR" sz="1200" dirty="0"/>
              <a:t> yum install git -y </a:t>
            </a:r>
          </a:p>
        </p:txBody>
      </p:sp>
      <p:sp>
        <p:nvSpPr>
          <p:cNvPr id="12" name="Google Shape;90;p9">
            <a:extLst>
              <a:ext uri="{FF2B5EF4-FFF2-40B4-BE49-F238E27FC236}">
                <a16:creationId xmlns:a16="http://schemas.microsoft.com/office/drawing/2014/main" id="{DE29F723-4451-8949-9965-F0EEED558049}"/>
              </a:ext>
            </a:extLst>
          </p:cNvPr>
          <p:cNvSpPr/>
          <p:nvPr/>
        </p:nvSpPr>
        <p:spPr>
          <a:xfrm>
            <a:off x="228600" y="228976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Git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설치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9EBC1E-14E3-D946-BF16-59EEBAAB7E60}"/>
              </a:ext>
            </a:extLst>
          </p:cNvPr>
          <p:cNvSpPr txBox="1"/>
          <p:nvPr/>
        </p:nvSpPr>
        <p:spPr bwMode="auto">
          <a:xfrm>
            <a:off x="7559478" y="4619866"/>
            <a:ext cx="1241622" cy="333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spc="-11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200" b="1" spc="-113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bash_profile</a:t>
            </a:r>
            <a:r>
              <a:rPr lang="en-US" altLang="ko-KR" sz="1200" b="1" spc="-11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spc="-11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파일</a:t>
            </a:r>
          </a:p>
        </p:txBody>
      </p:sp>
    </p:spTree>
    <p:extLst>
      <p:ext uri="{BB962C8B-B14F-4D97-AF65-F5344CB8AC3E}">
        <p14:creationId xmlns:p14="http://schemas.microsoft.com/office/powerpoint/2010/main" val="41315014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53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II. Jenkins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서버 구축</a:t>
            </a:r>
          </a:p>
        </p:txBody>
      </p:sp>
      <p:sp>
        <p:nvSpPr>
          <p:cNvPr id="5" name="Google Shape;90;p9">
            <a:extLst>
              <a:ext uri="{FF2B5EF4-FFF2-40B4-BE49-F238E27FC236}">
                <a16:creationId xmlns:a16="http://schemas.microsoft.com/office/drawing/2014/main" id="{EFB90B75-DDE4-ED4F-8C13-D428BB1F7983}"/>
              </a:ext>
            </a:extLst>
          </p:cNvPr>
          <p:cNvSpPr/>
          <p:nvPr/>
        </p:nvSpPr>
        <p:spPr>
          <a:xfrm>
            <a:off x="228600" y="592138"/>
            <a:ext cx="86868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Tomcat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설치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86EEEF-342E-B443-80D7-C68EC0041BA0}"/>
              </a:ext>
            </a:extLst>
          </p:cNvPr>
          <p:cNvSpPr txBox="1"/>
          <p:nvPr/>
        </p:nvSpPr>
        <p:spPr>
          <a:xfrm>
            <a:off x="228600" y="966538"/>
            <a:ext cx="8686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200" dirty="0"/>
              <a:t>[ec2-user@ip-10-0-0-218 ~]$ </a:t>
            </a:r>
            <a:r>
              <a:rPr kumimoji="1" lang="en" altLang="ko-KR" sz="1200" dirty="0" err="1"/>
              <a:t>sudo</a:t>
            </a:r>
            <a:r>
              <a:rPr kumimoji="1" lang="en" altLang="ko-KR" sz="1200" dirty="0"/>
              <a:t> </a:t>
            </a:r>
            <a:r>
              <a:rPr kumimoji="1" lang="en" altLang="ko-KR" sz="1200" dirty="0" err="1"/>
              <a:t>wget</a:t>
            </a:r>
            <a:r>
              <a:rPr kumimoji="1" lang="en" altLang="ko-KR" sz="1200" dirty="0"/>
              <a:t> http://</a:t>
            </a:r>
            <a:r>
              <a:rPr kumimoji="1" lang="en" altLang="ko-KR" sz="1200" dirty="0" err="1"/>
              <a:t>archive.apache.org</a:t>
            </a:r>
            <a:r>
              <a:rPr kumimoji="1" lang="en" altLang="ko-KR" sz="1200" dirty="0"/>
              <a:t>/</a:t>
            </a:r>
            <a:r>
              <a:rPr kumimoji="1" lang="en" altLang="ko-KR" sz="1200" dirty="0" err="1"/>
              <a:t>dist</a:t>
            </a:r>
            <a:r>
              <a:rPr kumimoji="1" lang="en" altLang="ko-KR" sz="1200" dirty="0"/>
              <a:t>/tomcat/tomcat-8/v8.5.38/bin/apache-tomcat-8.5.38.tar.gz </a:t>
            </a:r>
          </a:p>
          <a:p>
            <a:r>
              <a:rPr kumimoji="1" lang="en" altLang="ko-KR" sz="1200" dirty="0"/>
              <a:t>[ec2-user@ip-10-0-0-218 ~]$ </a:t>
            </a:r>
            <a:r>
              <a:rPr kumimoji="1" lang="en" altLang="ko-KR" sz="1200" dirty="0" err="1"/>
              <a:t>sudo</a:t>
            </a:r>
            <a:r>
              <a:rPr kumimoji="1" lang="en" altLang="ko-KR" sz="1200" dirty="0"/>
              <a:t> tar </a:t>
            </a:r>
            <a:r>
              <a:rPr kumimoji="1" lang="en" altLang="ko-KR" sz="1200" dirty="0" err="1"/>
              <a:t>xvzf</a:t>
            </a:r>
            <a:r>
              <a:rPr kumimoji="1" lang="en" altLang="ko-KR" sz="1200" dirty="0"/>
              <a:t> apache-tomcat-8.5.38.tar.gz</a:t>
            </a:r>
          </a:p>
          <a:p>
            <a:r>
              <a:rPr kumimoji="1" lang="en" altLang="ko-KR" sz="1200" dirty="0"/>
              <a:t>[ec2-user@ip-10-0-0-218 ~]$ </a:t>
            </a:r>
            <a:r>
              <a:rPr kumimoji="1" lang="en" altLang="ko-KR" sz="1200" dirty="0" err="1"/>
              <a:t>sudo</a:t>
            </a:r>
            <a:r>
              <a:rPr kumimoji="1" lang="en" altLang="ko-KR" sz="1200" dirty="0"/>
              <a:t> mv apache-tomcat-8.5.38 /opt</a:t>
            </a:r>
          </a:p>
          <a:p>
            <a:r>
              <a:rPr kumimoji="1" lang="en" altLang="ko-KR" sz="1200" dirty="0"/>
              <a:t>[ec2-user@ip-10-0-0-218 ~]$ vi .</a:t>
            </a:r>
            <a:r>
              <a:rPr kumimoji="1" lang="en" altLang="ko-KR" sz="1200" dirty="0" err="1"/>
              <a:t>bash_profile</a:t>
            </a:r>
            <a:endParaRPr kumimoji="1" lang="en" altLang="ko-KR" sz="1200" dirty="0"/>
          </a:p>
          <a:p>
            <a:endParaRPr kumimoji="1" lang="en" altLang="ko-KR" sz="1200" dirty="0"/>
          </a:p>
          <a:p>
            <a:r>
              <a:rPr kumimoji="1" lang="en" altLang="ko-KR" sz="1200" dirty="0"/>
              <a:t>[ec2-user@ip-10-0-0-218 ~]$ source .</a:t>
            </a:r>
            <a:r>
              <a:rPr kumimoji="1" lang="en" altLang="ko-KR" sz="1200" dirty="0" err="1"/>
              <a:t>bash_profile</a:t>
            </a:r>
            <a:endParaRPr kumimoji="1" lang="en" altLang="ko-KR" sz="1200" dirty="0"/>
          </a:p>
        </p:txBody>
      </p:sp>
      <p:sp>
        <p:nvSpPr>
          <p:cNvPr id="14" name="Google Shape;90;p9">
            <a:extLst>
              <a:ext uri="{FF2B5EF4-FFF2-40B4-BE49-F238E27FC236}">
                <a16:creationId xmlns:a16="http://schemas.microsoft.com/office/drawing/2014/main" id="{AD7DC10F-1EBA-414F-975F-3C99EEFEC8D2}"/>
              </a:ext>
            </a:extLst>
          </p:cNvPr>
          <p:cNvSpPr/>
          <p:nvPr/>
        </p:nvSpPr>
        <p:spPr>
          <a:xfrm>
            <a:off x="228600" y="2492188"/>
            <a:ext cx="86868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Maven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설치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FF7983-DCFA-5741-AD21-444AA674C29C}"/>
              </a:ext>
            </a:extLst>
          </p:cNvPr>
          <p:cNvSpPr txBox="1"/>
          <p:nvPr/>
        </p:nvSpPr>
        <p:spPr>
          <a:xfrm>
            <a:off x="224865" y="2866588"/>
            <a:ext cx="8686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200" dirty="0"/>
              <a:t>[ec2-user@ip-10-0-0-218 ~]$ </a:t>
            </a:r>
            <a:r>
              <a:rPr kumimoji="1" lang="en" altLang="ko-KR" sz="1200" dirty="0" err="1"/>
              <a:t>wget</a:t>
            </a:r>
            <a:r>
              <a:rPr kumimoji="1" lang="en" altLang="ko-KR" sz="1200" dirty="0"/>
              <a:t> http://</a:t>
            </a:r>
            <a:r>
              <a:rPr kumimoji="1" lang="en" altLang="ko-KR" sz="1200" dirty="0" err="1"/>
              <a:t>apache.mirror.cdnetworks.com</a:t>
            </a:r>
            <a:r>
              <a:rPr kumimoji="1" lang="en" altLang="ko-KR" sz="1200" dirty="0"/>
              <a:t>/maven/maven-3/3.6.3/binaries/apache-maven-3.6.3-bin.tar.gz</a:t>
            </a:r>
          </a:p>
          <a:p>
            <a:r>
              <a:rPr kumimoji="1" lang="en" altLang="ko-KR" sz="1200" dirty="0"/>
              <a:t>[ec2-user@ip-10-0-0-218 ~]$ tar </a:t>
            </a:r>
            <a:r>
              <a:rPr kumimoji="1" lang="en" altLang="ko-KR" sz="1200" dirty="0" err="1"/>
              <a:t>xvf</a:t>
            </a:r>
            <a:r>
              <a:rPr kumimoji="1" lang="en" altLang="ko-KR" sz="1200" dirty="0"/>
              <a:t> ./apache-maven-3.6.3-bin.tar.gz</a:t>
            </a:r>
          </a:p>
          <a:p>
            <a:r>
              <a:rPr kumimoji="1" lang="en" altLang="ko-KR" sz="1200" dirty="0"/>
              <a:t>[ec2-user@ip-10-0-0-218 ~]$ </a:t>
            </a:r>
            <a:r>
              <a:rPr kumimoji="1" lang="en" altLang="ko-KR" sz="1200" dirty="0" err="1"/>
              <a:t>sudo</a:t>
            </a:r>
            <a:r>
              <a:rPr kumimoji="1" lang="en" altLang="ko-KR" sz="1200" dirty="0"/>
              <a:t> mv apache-maven-3.6.3 /opt</a:t>
            </a:r>
          </a:p>
          <a:p>
            <a:r>
              <a:rPr kumimoji="1" lang="en" altLang="ko-KR" sz="1200" dirty="0"/>
              <a:t>[ec2-user@ip-10-0-0-218 ~]$ </a:t>
            </a:r>
            <a:r>
              <a:rPr kumimoji="1" lang="en" altLang="ko-KR" sz="1200" dirty="0" err="1"/>
              <a:t>sudo</a:t>
            </a:r>
            <a:r>
              <a:rPr kumimoji="1" lang="en" altLang="ko-KR" sz="1200" dirty="0"/>
              <a:t> ln -s /opt/apache-maven-3.6.3 /opt/maven</a:t>
            </a:r>
          </a:p>
          <a:p>
            <a:r>
              <a:rPr kumimoji="1" lang="en" altLang="ko-KR" sz="1200" dirty="0"/>
              <a:t>[ec2-user@ip-10-0-0-218 ~]$ echo "export M2_HOME=/opt/maven" | </a:t>
            </a:r>
            <a:r>
              <a:rPr kumimoji="1" lang="en" altLang="ko-KR" sz="1200" dirty="0" err="1"/>
              <a:t>sudo</a:t>
            </a:r>
            <a:r>
              <a:rPr kumimoji="1" lang="en" altLang="ko-KR" sz="1200" dirty="0"/>
              <a:t> tee -a /</a:t>
            </a:r>
            <a:r>
              <a:rPr kumimoji="1" lang="en" altLang="ko-KR" sz="1200" dirty="0" err="1"/>
              <a:t>etc</a:t>
            </a:r>
            <a:r>
              <a:rPr kumimoji="1" lang="en" altLang="ko-KR" sz="1200" dirty="0"/>
              <a:t>/profile</a:t>
            </a:r>
          </a:p>
          <a:p>
            <a:r>
              <a:rPr kumimoji="1" lang="en" altLang="ko-KR" sz="1200" dirty="0"/>
              <a:t>[ec2-user@ip-10-0-0-218 ~]$ source /</a:t>
            </a:r>
            <a:r>
              <a:rPr kumimoji="1" lang="en" altLang="ko-KR" sz="1200" dirty="0" err="1"/>
              <a:t>etc</a:t>
            </a:r>
            <a:r>
              <a:rPr kumimoji="1" lang="en" altLang="ko-KR" sz="1200" dirty="0"/>
              <a:t>/profile</a:t>
            </a:r>
          </a:p>
          <a:p>
            <a:r>
              <a:rPr kumimoji="1" lang="en" altLang="ko-KR" sz="1200" dirty="0"/>
              <a:t>[ec2-user@ip-10-0-0-218 ~]$ echo "export PATH=$PATH:$M2_HOME/bin" | </a:t>
            </a:r>
            <a:r>
              <a:rPr kumimoji="1" lang="en" altLang="ko-KR" sz="1200" dirty="0" err="1"/>
              <a:t>sudo</a:t>
            </a:r>
            <a:r>
              <a:rPr kumimoji="1" lang="en" altLang="ko-KR" sz="1200" dirty="0"/>
              <a:t> tee -a /</a:t>
            </a:r>
            <a:r>
              <a:rPr kumimoji="1" lang="en" altLang="ko-KR" sz="1200" dirty="0" err="1"/>
              <a:t>etc</a:t>
            </a:r>
            <a:r>
              <a:rPr kumimoji="1" lang="en" altLang="ko-KR" sz="1200" dirty="0"/>
              <a:t>/profile</a:t>
            </a:r>
          </a:p>
          <a:p>
            <a:r>
              <a:rPr kumimoji="1" lang="en" altLang="ko-KR" sz="1200" dirty="0"/>
              <a:t>[ec2-user@ip-10-0-0-218 ~]$ source /</a:t>
            </a:r>
            <a:r>
              <a:rPr kumimoji="1" lang="en" altLang="ko-KR" sz="1200" dirty="0" err="1"/>
              <a:t>etc</a:t>
            </a:r>
            <a:r>
              <a:rPr kumimoji="1" lang="en" altLang="ko-KR" sz="1200" dirty="0"/>
              <a:t>/profile</a:t>
            </a:r>
            <a:br>
              <a:rPr kumimoji="1" lang="en" altLang="ko-KR" sz="1200" dirty="0"/>
            </a:br>
            <a:r>
              <a:rPr kumimoji="1" lang="en" altLang="ko-KR" sz="1200" dirty="0"/>
              <a:t>[ec2-user@ip-10-0-0-218 ~]$ </a:t>
            </a:r>
            <a:r>
              <a:rPr kumimoji="1" lang="en" altLang="ko-KR" sz="1200" dirty="0" err="1"/>
              <a:t>mvn</a:t>
            </a:r>
            <a:r>
              <a:rPr kumimoji="1" lang="en" altLang="ko-KR" sz="1200" dirty="0"/>
              <a:t> -version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AF0AA265-C97B-F94C-BFB9-DC8781BB37EF}"/>
              </a:ext>
            </a:extLst>
          </p:cNvPr>
          <p:cNvSpPr/>
          <p:nvPr/>
        </p:nvSpPr>
        <p:spPr>
          <a:xfrm>
            <a:off x="4312707" y="1780505"/>
            <a:ext cx="4024470" cy="61307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ko-KR" sz="1000" dirty="0">
                <a:solidFill>
                  <a:schemeClr val="tx1"/>
                </a:solidFill>
              </a:rPr>
              <a:t>CATALINA_HOME=/home/ec2-user/apache-tomcat-8.5.38</a:t>
            </a:r>
          </a:p>
          <a:p>
            <a:r>
              <a:rPr kumimoji="1" lang="en" altLang="ko-KR" sz="1000" dirty="0">
                <a:solidFill>
                  <a:schemeClr val="tx1"/>
                </a:solidFill>
              </a:rPr>
              <a:t>export CATALINA_HOME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CEDF9A-74CD-EA42-AFBD-AF9B86E8FEF3}"/>
              </a:ext>
            </a:extLst>
          </p:cNvPr>
          <p:cNvSpPr txBox="1"/>
          <p:nvPr/>
        </p:nvSpPr>
        <p:spPr bwMode="auto">
          <a:xfrm>
            <a:off x="7030912" y="2045805"/>
            <a:ext cx="1241622" cy="333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spc="-11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200" b="1" spc="-113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bash_profile</a:t>
            </a:r>
            <a:r>
              <a:rPr lang="en-US" altLang="ko-KR" sz="1200" b="1" spc="-11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spc="-11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파일</a:t>
            </a:r>
          </a:p>
        </p:txBody>
      </p:sp>
    </p:spTree>
    <p:extLst>
      <p:ext uri="{BB962C8B-B14F-4D97-AF65-F5344CB8AC3E}">
        <p14:creationId xmlns:p14="http://schemas.microsoft.com/office/powerpoint/2010/main" val="16099165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54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II. Jenkins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서버 구축</a:t>
            </a:r>
          </a:p>
        </p:txBody>
      </p:sp>
      <p:sp>
        <p:nvSpPr>
          <p:cNvPr id="11" name="Google Shape;90;p9">
            <a:extLst>
              <a:ext uri="{FF2B5EF4-FFF2-40B4-BE49-F238E27FC236}">
                <a16:creationId xmlns:a16="http://schemas.microsoft.com/office/drawing/2014/main" id="{70C0AE1E-C2A5-5344-868A-601951400575}"/>
              </a:ext>
            </a:extLst>
          </p:cNvPr>
          <p:cNvSpPr/>
          <p:nvPr/>
        </p:nvSpPr>
        <p:spPr>
          <a:xfrm>
            <a:off x="228600" y="592138"/>
            <a:ext cx="86868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Jenkins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설치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682CD0-BC32-7145-804B-210122456093}"/>
              </a:ext>
            </a:extLst>
          </p:cNvPr>
          <p:cNvSpPr txBox="1"/>
          <p:nvPr/>
        </p:nvSpPr>
        <p:spPr>
          <a:xfrm>
            <a:off x="228600" y="968256"/>
            <a:ext cx="8686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3400" lvl="1"/>
            <a:r>
              <a:rPr lang="en-US" altLang="ko-KR" sz="1200" dirty="0"/>
              <a:t>[ec2-user@ip-10-0-0-218 ~]$ </a:t>
            </a:r>
            <a:r>
              <a:rPr lang="en-US" altLang="ko-KR" sz="1200" dirty="0" err="1"/>
              <a:t>sudo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mkdir</a:t>
            </a:r>
            <a:r>
              <a:rPr lang="en-US" altLang="ko-KR" sz="1200" dirty="0"/>
              <a:t> -p /opt/</a:t>
            </a:r>
            <a:r>
              <a:rPr lang="en-US" altLang="ko-KR" sz="1200" dirty="0" err="1"/>
              <a:t>jenkins</a:t>
            </a:r>
            <a:r>
              <a:rPr lang="en-US" altLang="ko-KR" sz="1200" dirty="0"/>
              <a:t>-data</a:t>
            </a:r>
          </a:p>
          <a:p>
            <a:pPr marL="383400" lvl="1"/>
            <a:r>
              <a:rPr lang="en-US" altLang="ko-KR" sz="1200" dirty="0"/>
              <a:t>[ec2-user@ip-10-0-0-218 ~]$ </a:t>
            </a:r>
            <a:r>
              <a:rPr lang="en-US" altLang="ko-KR" sz="1200" dirty="0" err="1"/>
              <a:t>sudo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useradd</a:t>
            </a:r>
            <a:r>
              <a:rPr lang="en-US" altLang="ko-KR" sz="1200" dirty="0"/>
              <a:t> -m </a:t>
            </a:r>
            <a:r>
              <a:rPr lang="en-US" altLang="ko-KR" sz="1200" dirty="0" err="1"/>
              <a:t>jenkins</a:t>
            </a:r>
            <a:endParaRPr lang="en-US" altLang="ko-KR" sz="1200" dirty="0"/>
          </a:p>
          <a:p>
            <a:pPr marL="383400" lvl="1"/>
            <a:r>
              <a:rPr lang="en-US" altLang="ko-KR" sz="1200" dirty="0"/>
              <a:t>[ec2-user@ip-10-0-0-218 ~]$ </a:t>
            </a:r>
            <a:r>
              <a:rPr lang="en-US" altLang="ko-KR" sz="1200" dirty="0" err="1"/>
              <a:t>sudo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chown</a:t>
            </a:r>
            <a:r>
              <a:rPr lang="en-US" altLang="ko-KR" sz="1200" dirty="0"/>
              <a:t> </a:t>
            </a:r>
            <a:r>
              <a:rPr lang="en-US" altLang="ko-KR" sz="1200" dirty="0" err="1"/>
              <a:t>jenkins:jenkins</a:t>
            </a:r>
            <a:r>
              <a:rPr lang="en-US" altLang="ko-KR" sz="1200" dirty="0"/>
              <a:t> /opt/</a:t>
            </a:r>
            <a:r>
              <a:rPr lang="en-US" altLang="ko-KR" sz="1200" dirty="0" err="1"/>
              <a:t>jenkins</a:t>
            </a:r>
            <a:r>
              <a:rPr lang="en-US" altLang="ko-KR" sz="1200" dirty="0"/>
              <a:t>-data</a:t>
            </a:r>
          </a:p>
          <a:p>
            <a:pPr marL="383400" lvl="1"/>
            <a:endParaRPr lang="en-US" altLang="ko-KR" sz="1200" dirty="0"/>
          </a:p>
          <a:p>
            <a:pPr marL="383400" lvl="1"/>
            <a:r>
              <a:rPr lang="en-US" altLang="ko-KR" sz="1200" dirty="0"/>
              <a:t>[ec2-user@ip-10-0-0-218 ~]$ </a:t>
            </a:r>
            <a:r>
              <a:rPr lang="en-US" altLang="ko-KR" sz="1200" dirty="0" err="1"/>
              <a:t>sudo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wget</a:t>
            </a:r>
            <a:r>
              <a:rPr lang="en-US" altLang="ko-KR" sz="1200" dirty="0"/>
              <a:t> -O /</a:t>
            </a:r>
            <a:r>
              <a:rPr lang="en-US" altLang="ko-KR" sz="1200" dirty="0" err="1"/>
              <a:t>etc</a:t>
            </a:r>
            <a:r>
              <a:rPr lang="en-US" altLang="ko-KR" sz="1200" dirty="0"/>
              <a:t>/</a:t>
            </a:r>
            <a:r>
              <a:rPr lang="en-US" altLang="ko-KR" sz="1200" dirty="0" err="1"/>
              <a:t>yum.repos.d</a:t>
            </a:r>
            <a:r>
              <a:rPr lang="en-US" altLang="ko-KR" sz="1200" dirty="0"/>
              <a:t>/</a:t>
            </a:r>
            <a:r>
              <a:rPr lang="en-US" altLang="ko-KR" sz="1200" dirty="0" err="1"/>
              <a:t>jenkins.repo</a:t>
            </a:r>
            <a:r>
              <a:rPr lang="en-US" altLang="ko-KR" sz="1200" dirty="0"/>
              <a:t> https://</a:t>
            </a:r>
            <a:r>
              <a:rPr lang="en-US" altLang="ko-KR" sz="1200" dirty="0" err="1"/>
              <a:t>pkg.jenkins.io</a:t>
            </a:r>
            <a:r>
              <a:rPr lang="en-US" altLang="ko-KR" sz="1200" dirty="0"/>
              <a:t>/</a:t>
            </a:r>
            <a:r>
              <a:rPr lang="en-US" altLang="ko-KR" sz="1200" dirty="0" err="1"/>
              <a:t>redhat</a:t>
            </a:r>
            <a:r>
              <a:rPr lang="en-US" altLang="ko-KR" sz="1200" dirty="0"/>
              <a:t>-stable/</a:t>
            </a:r>
            <a:r>
              <a:rPr lang="en-US" altLang="ko-KR" sz="1200" dirty="0" err="1"/>
              <a:t>jenkins.repo</a:t>
            </a:r>
            <a:endParaRPr lang="en-US" altLang="ko-KR" sz="1200" dirty="0"/>
          </a:p>
          <a:p>
            <a:pPr marL="383400" lvl="1"/>
            <a:r>
              <a:rPr lang="en-US" altLang="ko-KR" sz="1200" dirty="0"/>
              <a:t>[ec2-user@ip-10-0-0-218 ~]$ </a:t>
            </a:r>
            <a:r>
              <a:rPr lang="en-US" altLang="ko-KR" sz="1200" dirty="0" err="1"/>
              <a:t>sudo</a:t>
            </a:r>
            <a:r>
              <a:rPr lang="en-US" altLang="ko-KR" sz="1200" dirty="0"/>
              <a:t> rpm --import https://</a:t>
            </a:r>
            <a:r>
              <a:rPr lang="en-US" altLang="ko-KR" sz="1200" dirty="0" err="1"/>
              <a:t>pkg.jenkins.io</a:t>
            </a:r>
            <a:r>
              <a:rPr lang="en-US" altLang="ko-KR" sz="1200" dirty="0"/>
              <a:t>/</a:t>
            </a:r>
            <a:r>
              <a:rPr lang="en-US" altLang="ko-KR" sz="1200" dirty="0" err="1"/>
              <a:t>redhat</a:t>
            </a:r>
            <a:r>
              <a:rPr lang="en-US" altLang="ko-KR" sz="1200" dirty="0"/>
              <a:t>-stable/</a:t>
            </a:r>
            <a:r>
              <a:rPr lang="en-US" altLang="ko-KR" sz="1200" dirty="0" err="1"/>
              <a:t>jenkins.io.key</a:t>
            </a:r>
            <a:endParaRPr lang="en-US" altLang="ko-KR" sz="1200" dirty="0"/>
          </a:p>
          <a:p>
            <a:pPr marL="383400" lvl="1"/>
            <a:r>
              <a:rPr lang="en-US" altLang="ko-KR" sz="1200" dirty="0"/>
              <a:t>[ec2-user@ip-10-0-0-218 ~]$ </a:t>
            </a:r>
            <a:r>
              <a:rPr lang="en-US" altLang="ko-KR" sz="1200" dirty="0" err="1"/>
              <a:t>sudo</a:t>
            </a:r>
            <a:r>
              <a:rPr lang="en-US" altLang="ko-KR" sz="1200" dirty="0"/>
              <a:t> yum install </a:t>
            </a:r>
            <a:r>
              <a:rPr lang="en-US" altLang="ko-KR" sz="1200" dirty="0" err="1"/>
              <a:t>jenkins</a:t>
            </a:r>
            <a:r>
              <a:rPr lang="en-US" altLang="ko-KR" sz="1200" dirty="0"/>
              <a:t> -y</a:t>
            </a:r>
          </a:p>
          <a:p>
            <a:pPr marL="383400" lvl="1"/>
            <a:r>
              <a:rPr lang="en-US" altLang="ko-KR" sz="1200" dirty="0"/>
              <a:t>[ec2-user@ip-10-0-0-218 ~]$ </a:t>
            </a:r>
            <a:r>
              <a:rPr lang="en-US" altLang="ko-KR" sz="1200" dirty="0" err="1"/>
              <a:t>sudo</a:t>
            </a:r>
            <a:r>
              <a:rPr lang="en-US" altLang="ko-KR" sz="1200" dirty="0"/>
              <a:t> yum list installed | grep Jenkins</a:t>
            </a:r>
          </a:p>
          <a:p>
            <a:pPr marL="383400" lvl="1"/>
            <a:endParaRPr lang="en-US" altLang="ko-KR" sz="1200" dirty="0"/>
          </a:p>
          <a:p>
            <a:pPr marL="383400" lvl="1"/>
            <a:r>
              <a:rPr lang="en-US" altLang="ko-KR" sz="1200" dirty="0"/>
              <a:t>[ec2-user@ip-10-0-0-218 ~]$ </a:t>
            </a:r>
            <a:r>
              <a:rPr lang="en-US" altLang="ko-KR" sz="1200" dirty="0" err="1"/>
              <a:t>sudo</a:t>
            </a:r>
            <a:r>
              <a:rPr lang="en-US" altLang="ko-KR" sz="1200" dirty="0"/>
              <a:t> vi /</a:t>
            </a:r>
            <a:r>
              <a:rPr lang="en-US" altLang="ko-KR" sz="1200" dirty="0" err="1"/>
              <a:t>etc</a:t>
            </a:r>
            <a:r>
              <a:rPr lang="en-US" altLang="ko-KR" sz="1200" dirty="0"/>
              <a:t>/</a:t>
            </a:r>
            <a:r>
              <a:rPr lang="en-US" altLang="ko-KR" sz="1200" dirty="0" err="1"/>
              <a:t>sysconfig</a:t>
            </a:r>
            <a:r>
              <a:rPr lang="en-US" altLang="ko-KR" sz="1200" dirty="0"/>
              <a:t>/</a:t>
            </a:r>
            <a:r>
              <a:rPr lang="en-US" altLang="ko-KR" sz="1200" dirty="0" err="1"/>
              <a:t>jenkins</a:t>
            </a:r>
            <a:endParaRPr lang="en-US" altLang="ko-KR" sz="1200" dirty="0"/>
          </a:p>
          <a:p>
            <a:pPr marL="383400" lvl="1"/>
            <a:endParaRPr lang="en-US" altLang="ko-KR" sz="1200" dirty="0"/>
          </a:p>
          <a:p>
            <a:pPr marL="383400" lvl="1"/>
            <a:endParaRPr lang="en-US" altLang="ko-KR" sz="1200" dirty="0"/>
          </a:p>
          <a:p>
            <a:pPr marL="383400" lvl="1"/>
            <a:endParaRPr lang="en-US" altLang="ko-KR" sz="1200" dirty="0"/>
          </a:p>
          <a:p>
            <a:pPr marL="383400" lvl="1"/>
            <a:endParaRPr lang="en-US" altLang="ko-KR" sz="1200" dirty="0"/>
          </a:p>
          <a:p>
            <a:pPr marL="383400" lvl="1"/>
            <a:endParaRPr lang="en-US" altLang="ko-KR" sz="1200" dirty="0"/>
          </a:p>
          <a:p>
            <a:pPr marL="383400" lvl="1"/>
            <a:endParaRPr lang="en-US" altLang="ko-KR" sz="1200" dirty="0"/>
          </a:p>
          <a:p>
            <a:pPr marL="383400" lvl="1"/>
            <a:r>
              <a:rPr lang="en-US" altLang="ko-KR" sz="1200" dirty="0"/>
              <a:t>Jenkins </a:t>
            </a:r>
            <a:r>
              <a:rPr lang="ko-KR" altLang="en-US" sz="1200" dirty="0"/>
              <a:t>시작 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 err="1"/>
              <a:t>sudo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systemctl</a:t>
            </a:r>
            <a:r>
              <a:rPr lang="en-US" altLang="ko-KR" sz="1200" dirty="0"/>
              <a:t> start </a:t>
            </a:r>
            <a:r>
              <a:rPr lang="en-US" altLang="ko-KR" sz="1200" dirty="0" err="1"/>
              <a:t>jenkins</a:t>
            </a:r>
            <a:endParaRPr lang="en-US" altLang="ko-KR" sz="1200" dirty="0"/>
          </a:p>
          <a:p>
            <a:pPr marL="383400" lvl="1"/>
            <a:r>
              <a:rPr lang="en-US" altLang="ko-KR" sz="1200" dirty="0"/>
              <a:t>Jenkins </a:t>
            </a:r>
            <a:r>
              <a:rPr lang="ko-KR" altLang="en-US" sz="1200" dirty="0"/>
              <a:t>종료 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 err="1"/>
              <a:t>sudo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systemctl</a:t>
            </a:r>
            <a:r>
              <a:rPr lang="en-US" altLang="ko-KR" sz="1200" dirty="0"/>
              <a:t> stop</a:t>
            </a:r>
            <a:r>
              <a:rPr lang="ko-KR" altLang="en-US" sz="1200" dirty="0"/>
              <a:t> </a:t>
            </a:r>
            <a:r>
              <a:rPr lang="en-US" altLang="ko-KR" sz="1200" dirty="0" err="1"/>
              <a:t>jenkins</a:t>
            </a:r>
            <a:endParaRPr lang="en-US" altLang="ko-KR" sz="1200" dirty="0"/>
          </a:p>
          <a:p>
            <a:pPr marL="383400" lvl="1"/>
            <a:r>
              <a:rPr lang="en-US" altLang="ko-KR" sz="1200" dirty="0"/>
              <a:t>Jenkins </a:t>
            </a:r>
            <a:r>
              <a:rPr lang="ko-KR" altLang="en-US" sz="1200" dirty="0"/>
              <a:t>상태</a:t>
            </a:r>
            <a:r>
              <a:rPr lang="en-US" altLang="ko-KR" sz="1200" dirty="0"/>
              <a:t> </a:t>
            </a:r>
            <a:r>
              <a:rPr lang="ko-KR" altLang="en-US" sz="1200" dirty="0"/>
              <a:t>확인 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 err="1"/>
              <a:t>sudo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systemctl</a:t>
            </a:r>
            <a:r>
              <a:rPr lang="en-US" altLang="ko-KR" sz="1200" dirty="0"/>
              <a:t> status </a:t>
            </a:r>
            <a:r>
              <a:rPr lang="en-US" altLang="ko-KR" sz="1200" dirty="0" err="1"/>
              <a:t>jenkins</a:t>
            </a:r>
            <a:endParaRPr lang="en-US" altLang="ko-KR" sz="1200" dirty="0"/>
          </a:p>
          <a:p>
            <a:pPr marL="383400" lvl="1"/>
            <a:endParaRPr lang="en-US" altLang="ko-KR" sz="1200" dirty="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82378F23-6D79-E749-83FA-B08AC60442C0}"/>
              </a:ext>
            </a:extLst>
          </p:cNvPr>
          <p:cNvSpPr/>
          <p:nvPr/>
        </p:nvSpPr>
        <p:spPr>
          <a:xfrm>
            <a:off x="2320326" y="3165883"/>
            <a:ext cx="2545293" cy="74692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000" b="1" dirty="0">
                <a:solidFill>
                  <a:schemeClr val="tx1"/>
                </a:solidFill>
              </a:rPr>
              <a:t>파일 내용 중 아래 내용으로 변경</a:t>
            </a:r>
            <a:endParaRPr kumimoji="1" lang="en-US" altLang="ko-KR" sz="1000" b="1" dirty="0">
              <a:solidFill>
                <a:schemeClr val="tx1"/>
              </a:solidFill>
            </a:endParaRPr>
          </a:p>
          <a:p>
            <a:endParaRPr kumimoji="1" lang="en" altLang="ko-KR" sz="1000" dirty="0">
              <a:solidFill>
                <a:schemeClr val="tx1"/>
              </a:solidFill>
            </a:endParaRPr>
          </a:p>
          <a:p>
            <a:r>
              <a:rPr kumimoji="1" lang="en" altLang="ko-KR" sz="1000" dirty="0">
                <a:solidFill>
                  <a:schemeClr val="tx1"/>
                </a:solidFill>
              </a:rPr>
              <a:t>JENKINS_HOME="/opt/</a:t>
            </a:r>
            <a:r>
              <a:rPr kumimoji="1" lang="en" altLang="ko-KR" sz="1000" dirty="0" err="1">
                <a:solidFill>
                  <a:schemeClr val="tx1"/>
                </a:solidFill>
              </a:rPr>
              <a:t>jenkins</a:t>
            </a:r>
            <a:r>
              <a:rPr kumimoji="1" lang="en" altLang="ko-KR" sz="1000" dirty="0">
                <a:solidFill>
                  <a:schemeClr val="tx1"/>
                </a:solidFill>
              </a:rPr>
              <a:t>-data"</a:t>
            </a:r>
          </a:p>
          <a:p>
            <a:r>
              <a:rPr kumimoji="1" lang="en" altLang="ko-KR" sz="1000" dirty="0">
                <a:solidFill>
                  <a:schemeClr val="tx1"/>
                </a:solidFill>
              </a:rPr>
              <a:t>JENKINS_PORT=“9090”</a:t>
            </a:r>
          </a:p>
        </p:txBody>
      </p:sp>
    </p:spTree>
    <p:extLst>
      <p:ext uri="{BB962C8B-B14F-4D97-AF65-F5344CB8AC3E}">
        <p14:creationId xmlns:p14="http://schemas.microsoft.com/office/powerpoint/2010/main" val="24559333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55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II. Jenkins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서버 구축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A3B8BA-66B1-294B-8E5A-2597CB7F03C9}"/>
              </a:ext>
            </a:extLst>
          </p:cNvPr>
          <p:cNvSpPr txBox="1"/>
          <p:nvPr/>
        </p:nvSpPr>
        <p:spPr>
          <a:xfrm>
            <a:off x="228600" y="968256"/>
            <a:ext cx="868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3400" lvl="1"/>
            <a:r>
              <a:rPr lang="en-US" altLang="ko-KR" sz="1200" dirty="0"/>
              <a:t>[ec2-user@ip-10-0-0-26 ~]$ </a:t>
            </a:r>
            <a:r>
              <a:rPr lang="en-US" altLang="ko-KR" sz="1200" dirty="0" err="1"/>
              <a:t>sudo</a:t>
            </a:r>
            <a:r>
              <a:rPr lang="en-US" altLang="ko-KR" sz="1200" dirty="0"/>
              <a:t> cat /opt/</a:t>
            </a:r>
            <a:r>
              <a:rPr lang="en-US" altLang="ko-KR" sz="1200" dirty="0" err="1"/>
              <a:t>jenkins</a:t>
            </a:r>
            <a:r>
              <a:rPr lang="en-US" altLang="ko-KR" sz="1200" dirty="0"/>
              <a:t>-data/secrets/</a:t>
            </a:r>
            <a:r>
              <a:rPr lang="en-US" altLang="ko-KR" sz="1200" dirty="0" err="1"/>
              <a:t>initialAdminPassword</a:t>
            </a:r>
            <a:endParaRPr lang="en-US" altLang="ko-KR" sz="1200" dirty="0"/>
          </a:p>
        </p:txBody>
      </p:sp>
      <p:sp>
        <p:nvSpPr>
          <p:cNvPr id="8" name="Google Shape;90;p9">
            <a:extLst>
              <a:ext uri="{FF2B5EF4-FFF2-40B4-BE49-F238E27FC236}">
                <a16:creationId xmlns:a16="http://schemas.microsoft.com/office/drawing/2014/main" id="{41DF693B-7330-DD41-95F8-712352B8BCA1}"/>
              </a:ext>
            </a:extLst>
          </p:cNvPr>
          <p:cNvSpPr/>
          <p:nvPr/>
        </p:nvSpPr>
        <p:spPr>
          <a:xfrm>
            <a:off x="228600" y="592138"/>
            <a:ext cx="86868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초기 패스워드 확인하여 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Jenkins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접속 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(public IP:9090)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8D4D9A-54CA-2E4D-B6E4-CC4BE8759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929" y="1369940"/>
            <a:ext cx="4888141" cy="336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3335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56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II. Jenkins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서버 구축</a:t>
            </a:r>
          </a:p>
        </p:txBody>
      </p:sp>
      <p:sp>
        <p:nvSpPr>
          <p:cNvPr id="8" name="Google Shape;90;p9">
            <a:extLst>
              <a:ext uri="{FF2B5EF4-FFF2-40B4-BE49-F238E27FC236}">
                <a16:creationId xmlns:a16="http://schemas.microsoft.com/office/drawing/2014/main" id="{41DF693B-7330-DD41-95F8-712352B8BCA1}"/>
              </a:ext>
            </a:extLst>
          </p:cNvPr>
          <p:cNvSpPr/>
          <p:nvPr/>
        </p:nvSpPr>
        <p:spPr>
          <a:xfrm>
            <a:off x="228600" y="592138"/>
            <a:ext cx="86868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Jenkins 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plugin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설치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851C2E-06FE-0D41-B1C3-C96575296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82" y="966538"/>
            <a:ext cx="4498093" cy="31000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A109716-46C0-E24D-B746-C1AD21092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941" y="1464083"/>
            <a:ext cx="4708527" cy="325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7809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57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II. Jenkins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서버 구축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A6082D-69B3-9941-8625-EAC400894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978048"/>
            <a:ext cx="4527421" cy="3121730"/>
          </a:xfrm>
          <a:prstGeom prst="rect">
            <a:avLst/>
          </a:prstGeom>
        </p:spPr>
      </p:pic>
      <p:sp>
        <p:nvSpPr>
          <p:cNvPr id="8" name="Google Shape;90;p9">
            <a:extLst>
              <a:ext uri="{FF2B5EF4-FFF2-40B4-BE49-F238E27FC236}">
                <a16:creationId xmlns:a16="http://schemas.microsoft.com/office/drawing/2014/main" id="{EDE61695-68C7-E24B-B873-EE5E713703D4}"/>
              </a:ext>
            </a:extLst>
          </p:cNvPr>
          <p:cNvSpPr/>
          <p:nvPr/>
        </p:nvSpPr>
        <p:spPr>
          <a:xfrm>
            <a:off x="228600" y="592138"/>
            <a:ext cx="86868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계정 생성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589FA2D-52D1-934C-9C1F-274EBCC8A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305" y="1236937"/>
            <a:ext cx="4477871" cy="309798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C734D8-DD68-D24B-A4C4-02DF92BA1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0779" y="3071828"/>
            <a:ext cx="2871694" cy="178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778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58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II. Jenkins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서버 구축</a:t>
            </a:r>
          </a:p>
        </p:txBody>
      </p:sp>
      <p:sp>
        <p:nvSpPr>
          <p:cNvPr id="8" name="Google Shape;90;p9">
            <a:extLst>
              <a:ext uri="{FF2B5EF4-FFF2-40B4-BE49-F238E27FC236}">
                <a16:creationId xmlns:a16="http://schemas.microsoft.com/office/drawing/2014/main" id="{41DF693B-7330-DD41-95F8-712352B8BCA1}"/>
              </a:ext>
            </a:extLst>
          </p:cNvPr>
          <p:cNvSpPr/>
          <p:nvPr/>
        </p:nvSpPr>
        <p:spPr>
          <a:xfrm>
            <a:off x="228600" y="592138"/>
            <a:ext cx="86868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Plugin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설치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DE6654-1D72-F949-97AB-6A9AF2AC707A}"/>
              </a:ext>
            </a:extLst>
          </p:cNvPr>
          <p:cNvSpPr txBox="1"/>
          <p:nvPr/>
        </p:nvSpPr>
        <p:spPr>
          <a:xfrm>
            <a:off x="228600" y="968256"/>
            <a:ext cx="868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en-US" altLang="ko-KR" b="1" dirty="0"/>
              <a:t>Jenkins</a:t>
            </a:r>
            <a:r>
              <a:rPr lang="ko-KR" altLang="en-US" b="1" dirty="0"/>
              <a:t> 관리 </a:t>
            </a:r>
            <a:r>
              <a:rPr lang="en-US" altLang="ko-KR" b="1" dirty="0"/>
              <a:t>–</a:t>
            </a:r>
            <a:r>
              <a:rPr lang="ko-KR" altLang="en-US" b="1" dirty="0"/>
              <a:t> 플러그인 관리</a:t>
            </a:r>
            <a:r>
              <a:rPr lang="en-US" altLang="ko-KR" b="1" dirty="0"/>
              <a:t> – </a:t>
            </a:r>
            <a:r>
              <a:rPr lang="ko-KR" altLang="en-US" b="1" dirty="0"/>
              <a:t>설치 가능 </a:t>
            </a:r>
            <a:r>
              <a:rPr lang="ko-KR" altLang="en-US" dirty="0"/>
              <a:t>탭에서 아래 항목 선택 후 </a:t>
            </a:r>
            <a:r>
              <a:rPr lang="ko-KR" altLang="en-US" b="1" dirty="0"/>
              <a:t>지금 다운로드하고 </a:t>
            </a:r>
            <a:r>
              <a:rPr lang="ko-KR" altLang="en-US" b="1" dirty="0" err="1"/>
              <a:t>재시작</a:t>
            </a:r>
            <a:r>
              <a:rPr lang="ko-KR" altLang="en-US" b="1" dirty="0"/>
              <a:t> 후 설치하기</a:t>
            </a:r>
            <a:endParaRPr lang="en-US" altLang="ko-KR" b="1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F692C31-755A-F542-AD05-61324E30CFF5}"/>
              </a:ext>
            </a:extLst>
          </p:cNvPr>
          <p:cNvGrpSpPr/>
          <p:nvPr/>
        </p:nvGrpSpPr>
        <p:grpSpPr>
          <a:xfrm>
            <a:off x="341976" y="1338231"/>
            <a:ext cx="6146230" cy="3306669"/>
            <a:chOff x="309282" y="1399972"/>
            <a:chExt cx="6146230" cy="330666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ABF906D-4063-0C4C-A579-8AE8CE328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6647" y="1399972"/>
              <a:ext cx="6098864" cy="3306669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BA45DB6-9AE8-214E-9467-9710FEE08D65}"/>
                </a:ext>
              </a:extLst>
            </p:cNvPr>
            <p:cNvSpPr/>
            <p:nvPr/>
          </p:nvSpPr>
          <p:spPr>
            <a:xfrm>
              <a:off x="309282" y="2476499"/>
              <a:ext cx="1586753" cy="286872"/>
            </a:xfrm>
            <a:prstGeom prst="rect">
              <a:avLst/>
            </a:prstGeom>
            <a:noFill/>
            <a:ln w="60325">
              <a:solidFill>
                <a:schemeClr val="accent4">
                  <a:alpha val="9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4CA531A-52B6-D84D-8018-422038214412}"/>
                </a:ext>
              </a:extLst>
            </p:cNvPr>
            <p:cNvSpPr/>
            <p:nvPr/>
          </p:nvSpPr>
          <p:spPr>
            <a:xfrm>
              <a:off x="4916124" y="2380127"/>
              <a:ext cx="1539388" cy="497543"/>
            </a:xfrm>
            <a:prstGeom prst="rect">
              <a:avLst/>
            </a:prstGeom>
            <a:noFill/>
            <a:ln w="60325">
              <a:solidFill>
                <a:schemeClr val="accent4">
                  <a:alpha val="9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17612FDF-B302-EA4E-A205-E646D00A36FE}"/>
              </a:ext>
            </a:extLst>
          </p:cNvPr>
          <p:cNvSpPr/>
          <p:nvPr/>
        </p:nvSpPr>
        <p:spPr>
          <a:xfrm>
            <a:off x="6646070" y="1808158"/>
            <a:ext cx="2168776" cy="201554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ko-KR" sz="1000" dirty="0">
                <a:solidFill>
                  <a:schemeClr val="tx1"/>
                </a:solidFill>
              </a:rPr>
              <a:t>AWS </a:t>
            </a:r>
            <a:r>
              <a:rPr kumimoji="1" lang="en" altLang="ko-KR" sz="1000" dirty="0" err="1">
                <a:solidFill>
                  <a:schemeClr val="tx1"/>
                </a:solidFill>
              </a:rPr>
              <a:t>CodeBuild</a:t>
            </a:r>
            <a:endParaRPr kumimoji="1" lang="en" altLang="ko-KR" sz="1000" dirty="0">
              <a:solidFill>
                <a:schemeClr val="tx1"/>
              </a:solidFill>
            </a:endParaRPr>
          </a:p>
          <a:p>
            <a:pPr algn="ctr"/>
            <a:r>
              <a:rPr kumimoji="1" lang="en" altLang="ko-KR" sz="1000" dirty="0">
                <a:solidFill>
                  <a:schemeClr val="tx1"/>
                </a:solidFill>
              </a:rPr>
              <a:t>Blue Ocean</a:t>
            </a:r>
          </a:p>
          <a:p>
            <a:pPr algn="ctr"/>
            <a:r>
              <a:rPr kumimoji="1" lang="en" altLang="ko-KR" sz="1000" dirty="0">
                <a:solidFill>
                  <a:schemeClr val="tx1"/>
                </a:solidFill>
              </a:rPr>
              <a:t>AWS </a:t>
            </a:r>
            <a:r>
              <a:rPr kumimoji="1" lang="en" altLang="ko-KR" sz="1000" dirty="0" err="1">
                <a:solidFill>
                  <a:schemeClr val="tx1"/>
                </a:solidFill>
              </a:rPr>
              <a:t>CodeCommit</a:t>
            </a:r>
            <a:r>
              <a:rPr kumimoji="1" lang="en" altLang="ko-KR" sz="1000" dirty="0">
                <a:solidFill>
                  <a:schemeClr val="tx1"/>
                </a:solidFill>
              </a:rPr>
              <a:t> URL Helper</a:t>
            </a:r>
          </a:p>
          <a:p>
            <a:pPr algn="ctr"/>
            <a:r>
              <a:rPr kumimoji="1" lang="en" altLang="ko-KR" sz="1000" dirty="0">
                <a:solidFill>
                  <a:schemeClr val="tx1"/>
                </a:solidFill>
              </a:rPr>
              <a:t>AWS </a:t>
            </a:r>
            <a:r>
              <a:rPr kumimoji="1" lang="en" altLang="ko-KR" sz="1000" dirty="0" err="1">
                <a:solidFill>
                  <a:schemeClr val="tx1"/>
                </a:solidFill>
              </a:rPr>
              <a:t>CodeCommit</a:t>
            </a:r>
            <a:r>
              <a:rPr kumimoji="1" lang="en" altLang="ko-KR" sz="1000" dirty="0">
                <a:solidFill>
                  <a:schemeClr val="tx1"/>
                </a:solidFill>
              </a:rPr>
              <a:t> Trigger</a:t>
            </a:r>
          </a:p>
          <a:p>
            <a:pPr algn="ctr"/>
            <a:r>
              <a:rPr kumimoji="1" lang="en" altLang="ko-KR" sz="1000" dirty="0">
                <a:solidFill>
                  <a:schemeClr val="tx1"/>
                </a:solidFill>
              </a:rPr>
              <a:t>AWS </a:t>
            </a:r>
            <a:r>
              <a:rPr kumimoji="1" lang="en" altLang="ko-KR" sz="1000" dirty="0" err="1">
                <a:solidFill>
                  <a:schemeClr val="tx1"/>
                </a:solidFill>
              </a:rPr>
              <a:t>CodeCommit</a:t>
            </a:r>
            <a:r>
              <a:rPr kumimoji="1" lang="en" altLang="ko-KR" sz="1000" dirty="0">
                <a:solidFill>
                  <a:schemeClr val="tx1"/>
                </a:solidFill>
              </a:rPr>
              <a:t> Jobs</a:t>
            </a:r>
          </a:p>
          <a:p>
            <a:pPr algn="ctr"/>
            <a:r>
              <a:rPr kumimoji="1" lang="en" altLang="ko-KR" sz="1000" dirty="0">
                <a:solidFill>
                  <a:schemeClr val="tx1"/>
                </a:solidFill>
              </a:rPr>
              <a:t>AWS </a:t>
            </a:r>
            <a:r>
              <a:rPr kumimoji="1" lang="en" altLang="ko-KR" sz="1000" dirty="0" err="1">
                <a:solidFill>
                  <a:schemeClr val="tx1"/>
                </a:solidFill>
              </a:rPr>
              <a:t>CodePipeline</a:t>
            </a:r>
            <a:endParaRPr kumimoji="1" lang="en" altLang="ko-KR" sz="1000" dirty="0">
              <a:solidFill>
                <a:schemeClr val="tx1"/>
              </a:solidFill>
            </a:endParaRPr>
          </a:p>
          <a:p>
            <a:pPr algn="ctr"/>
            <a:r>
              <a:rPr kumimoji="1" lang="en" altLang="ko-KR" sz="1000" dirty="0">
                <a:solidFill>
                  <a:schemeClr val="tx1"/>
                </a:solidFill>
              </a:rPr>
              <a:t>AWS </a:t>
            </a:r>
            <a:r>
              <a:rPr kumimoji="1" lang="en" altLang="ko-KR" sz="1000" dirty="0" err="1">
                <a:solidFill>
                  <a:schemeClr val="tx1"/>
                </a:solidFill>
              </a:rPr>
              <a:t>CodeDeploy</a:t>
            </a:r>
            <a:endParaRPr kumimoji="1" lang="en" altLang="ko-KR" sz="1000" dirty="0">
              <a:solidFill>
                <a:schemeClr val="tx1"/>
              </a:solidFill>
            </a:endParaRPr>
          </a:p>
          <a:p>
            <a:pPr algn="ctr"/>
            <a:r>
              <a:rPr kumimoji="1" lang="en" altLang="ko-KR" sz="1000" dirty="0">
                <a:solidFill>
                  <a:schemeClr val="tx1"/>
                </a:solidFill>
              </a:rPr>
              <a:t>Pipeline: AWS Steps</a:t>
            </a:r>
          </a:p>
          <a:p>
            <a:pPr algn="ctr"/>
            <a:r>
              <a:rPr kumimoji="1" lang="en" altLang="ko-KR" sz="1000" dirty="0">
                <a:solidFill>
                  <a:schemeClr val="tx1"/>
                </a:solidFill>
              </a:rPr>
              <a:t>Pipeline Utility Steps</a:t>
            </a:r>
          </a:p>
        </p:txBody>
      </p:sp>
    </p:spTree>
    <p:extLst>
      <p:ext uri="{BB962C8B-B14F-4D97-AF65-F5344CB8AC3E}">
        <p14:creationId xmlns:p14="http://schemas.microsoft.com/office/powerpoint/2010/main" val="3362593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 dirty="0"/>
          </a:p>
        </p:txBody>
      </p:sp>
      <p:sp>
        <p:nvSpPr>
          <p:cNvPr id="13" name="Google Shape;90;p9"/>
          <p:cNvSpPr/>
          <p:nvPr/>
        </p:nvSpPr>
        <p:spPr>
          <a:xfrm>
            <a:off x="228600" y="592138"/>
            <a:ext cx="8686800" cy="29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marR="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환경 설정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I. Code Commit</a:t>
            </a:r>
            <a:endParaRPr lang="ko-KR" altLang="en-US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5D1C79-90C7-424C-9958-9917397BB294}"/>
              </a:ext>
            </a:extLst>
          </p:cNvPr>
          <p:cNvSpPr txBox="1"/>
          <p:nvPr/>
        </p:nvSpPr>
        <p:spPr>
          <a:xfrm>
            <a:off x="228600" y="923562"/>
            <a:ext cx="518603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dirty="0" err="1"/>
              <a:t>Vpc,subnet</a:t>
            </a:r>
            <a:r>
              <a:rPr kumimoji="1" lang="ko-KR" altLang="en-US" dirty="0"/>
              <a:t> 생성 후 인터넷 게이트웨이 연결 가능하게 설정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en-US" altLang="ko-KR" dirty="0"/>
              <a:t>Ec2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인바운드</a:t>
            </a:r>
            <a:r>
              <a:rPr kumimoji="1" lang="ko-KR" altLang="en-US" dirty="0"/>
              <a:t> 규칙</a:t>
            </a: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en-US" altLang="ko-KR" dirty="0" err="1"/>
              <a:t>Iam</a:t>
            </a:r>
            <a:r>
              <a:rPr kumimoji="1" lang="ko-KR" altLang="en-US" dirty="0"/>
              <a:t> 역할 지정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  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5D9A5A-9887-1546-81A7-46C3259DB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338" y="2905511"/>
            <a:ext cx="4552823" cy="195584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94A70B4-3B78-6B4B-B9A2-A044284B7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2004" y="1290614"/>
            <a:ext cx="4389158" cy="13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043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59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II. Jenkins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서버 구축</a:t>
            </a:r>
          </a:p>
        </p:txBody>
      </p:sp>
      <p:sp>
        <p:nvSpPr>
          <p:cNvPr id="8" name="Google Shape;90;p9">
            <a:extLst>
              <a:ext uri="{FF2B5EF4-FFF2-40B4-BE49-F238E27FC236}">
                <a16:creationId xmlns:a16="http://schemas.microsoft.com/office/drawing/2014/main" id="{41DF693B-7330-DD41-95F8-712352B8BCA1}"/>
              </a:ext>
            </a:extLst>
          </p:cNvPr>
          <p:cNvSpPr/>
          <p:nvPr/>
        </p:nvSpPr>
        <p:spPr>
          <a:xfrm>
            <a:off x="228600" y="592138"/>
            <a:ext cx="86868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환경변수 설정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DE6654-1D72-F949-97AB-6A9AF2AC707A}"/>
              </a:ext>
            </a:extLst>
          </p:cNvPr>
          <p:cNvSpPr txBox="1"/>
          <p:nvPr/>
        </p:nvSpPr>
        <p:spPr>
          <a:xfrm>
            <a:off x="228600" y="968256"/>
            <a:ext cx="868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en-US" altLang="ko-KR" b="1" dirty="0"/>
              <a:t>Jenkins</a:t>
            </a:r>
            <a:r>
              <a:rPr lang="ko-KR" altLang="en-US" b="1" dirty="0"/>
              <a:t> 관리 </a:t>
            </a:r>
            <a:r>
              <a:rPr lang="en-US" altLang="ko-KR" b="1" dirty="0"/>
              <a:t>–</a:t>
            </a:r>
            <a:r>
              <a:rPr lang="ko-KR" altLang="en-US" b="1" dirty="0"/>
              <a:t> </a:t>
            </a:r>
            <a:r>
              <a:rPr lang="en-US" altLang="ko-KR" b="1" dirty="0"/>
              <a:t>Global</a:t>
            </a:r>
            <a:r>
              <a:rPr lang="ko-KR" altLang="en-US" b="1" dirty="0"/>
              <a:t> </a:t>
            </a:r>
            <a:r>
              <a:rPr lang="en-US" altLang="ko-KR" b="1" dirty="0"/>
              <a:t>Tool</a:t>
            </a:r>
            <a:r>
              <a:rPr lang="ko-KR" altLang="en-US" b="1" dirty="0"/>
              <a:t> </a:t>
            </a:r>
            <a:r>
              <a:rPr lang="en-US" altLang="ko-KR" b="1" dirty="0"/>
              <a:t>Configuration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F692C31-755A-F542-AD05-61324E30CFF5}"/>
              </a:ext>
            </a:extLst>
          </p:cNvPr>
          <p:cNvGrpSpPr/>
          <p:nvPr/>
        </p:nvGrpSpPr>
        <p:grpSpPr>
          <a:xfrm>
            <a:off x="1498885" y="1344954"/>
            <a:ext cx="6146229" cy="3306669"/>
            <a:chOff x="309282" y="1399972"/>
            <a:chExt cx="6146229" cy="330666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ABF906D-4063-0C4C-A579-8AE8CE328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6647" y="1399972"/>
              <a:ext cx="6098864" cy="3306669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BA45DB6-9AE8-214E-9467-9710FEE08D65}"/>
                </a:ext>
              </a:extLst>
            </p:cNvPr>
            <p:cNvSpPr/>
            <p:nvPr/>
          </p:nvSpPr>
          <p:spPr>
            <a:xfrm>
              <a:off x="309282" y="2476499"/>
              <a:ext cx="1586753" cy="286872"/>
            </a:xfrm>
            <a:prstGeom prst="rect">
              <a:avLst/>
            </a:prstGeom>
            <a:noFill/>
            <a:ln w="60325">
              <a:solidFill>
                <a:schemeClr val="accent4">
                  <a:alpha val="9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4CA531A-52B6-D84D-8018-422038214412}"/>
                </a:ext>
              </a:extLst>
            </p:cNvPr>
            <p:cNvSpPr/>
            <p:nvPr/>
          </p:nvSpPr>
          <p:spPr>
            <a:xfrm>
              <a:off x="3389881" y="2380127"/>
              <a:ext cx="1539388" cy="497543"/>
            </a:xfrm>
            <a:prstGeom prst="rect">
              <a:avLst/>
            </a:prstGeom>
            <a:noFill/>
            <a:ln w="60325">
              <a:solidFill>
                <a:schemeClr val="accent4">
                  <a:alpha val="9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70774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60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II. Jenkins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서버 구축</a:t>
            </a:r>
          </a:p>
        </p:txBody>
      </p:sp>
      <p:sp>
        <p:nvSpPr>
          <p:cNvPr id="8" name="Google Shape;90;p9">
            <a:extLst>
              <a:ext uri="{FF2B5EF4-FFF2-40B4-BE49-F238E27FC236}">
                <a16:creationId xmlns:a16="http://schemas.microsoft.com/office/drawing/2014/main" id="{41DF693B-7330-DD41-95F8-712352B8BCA1}"/>
              </a:ext>
            </a:extLst>
          </p:cNvPr>
          <p:cNvSpPr/>
          <p:nvPr/>
        </p:nvSpPr>
        <p:spPr>
          <a:xfrm>
            <a:off x="228600" y="592138"/>
            <a:ext cx="86868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환경변수 설정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DE6654-1D72-F949-97AB-6A9AF2AC707A}"/>
              </a:ext>
            </a:extLst>
          </p:cNvPr>
          <p:cNvSpPr txBox="1"/>
          <p:nvPr/>
        </p:nvSpPr>
        <p:spPr>
          <a:xfrm>
            <a:off x="228600" y="968256"/>
            <a:ext cx="868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en-US" altLang="ko-KR" b="1" dirty="0"/>
              <a:t>JDK</a:t>
            </a:r>
            <a:r>
              <a:rPr lang="ko-KR" altLang="en-US" b="1" dirty="0"/>
              <a:t> </a:t>
            </a:r>
            <a:r>
              <a:rPr lang="en-US" altLang="ko-KR" b="1" dirty="0"/>
              <a:t>/ Maven </a:t>
            </a:r>
            <a:r>
              <a:rPr lang="ko-KR" altLang="en-US" dirty="0"/>
              <a:t>이름 및 경로 설정하여 저장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EE27425-3442-3845-BCB9-B85A9B4F38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9"/>
          <a:stretch/>
        </p:blipFill>
        <p:spPr>
          <a:xfrm>
            <a:off x="1711137" y="1245255"/>
            <a:ext cx="5721725" cy="15644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DFE889E-F229-D447-8258-E7E099B22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1137" y="3018231"/>
            <a:ext cx="5721725" cy="156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194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61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III. 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배포 서버 구축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B00AC2-E348-7F47-835E-51088A9E4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753880"/>
            <a:ext cx="8686800" cy="392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9818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62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III. 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배포 서버 구축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01ADA0-BEE0-704D-9D03-9EA48EC07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748318"/>
            <a:ext cx="8686800" cy="405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8119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63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III. 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배포 서버 구축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BE4BB7A-E8AF-2E43-87F1-3B11BC52C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592138"/>
            <a:ext cx="8360286" cy="37378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67E5198-428C-1D4A-B3AE-3AD95A9E7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1395" y="2653553"/>
            <a:ext cx="4954005" cy="215022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1CB7902-EB56-C74C-A5C7-D95A5BB86E44}"/>
              </a:ext>
            </a:extLst>
          </p:cNvPr>
          <p:cNvGrpSpPr/>
          <p:nvPr/>
        </p:nvGrpSpPr>
        <p:grpSpPr>
          <a:xfrm>
            <a:off x="5432079" y="1271271"/>
            <a:ext cx="3313714" cy="1488140"/>
            <a:chOff x="5432079" y="1271271"/>
            <a:chExt cx="3313714" cy="1488140"/>
          </a:xfrm>
        </p:grpSpPr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21E41FB2-0EC8-E44B-9CCC-E355472D9B9D}"/>
                </a:ext>
              </a:extLst>
            </p:cNvPr>
            <p:cNvSpPr/>
            <p:nvPr/>
          </p:nvSpPr>
          <p:spPr>
            <a:xfrm>
              <a:off x="5432079" y="1271271"/>
              <a:ext cx="3313714" cy="148814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" altLang="ko-KR" sz="900" dirty="0">
                  <a:solidFill>
                    <a:schemeClr val="tx1"/>
                  </a:solidFill>
                </a:rPr>
                <a:t>#!/bin/bash</a:t>
              </a:r>
            </a:p>
            <a:p>
              <a:r>
                <a:rPr kumimoji="1" lang="en" altLang="ko-KR" sz="900" dirty="0" err="1">
                  <a:solidFill>
                    <a:schemeClr val="tx1"/>
                  </a:solidFill>
                </a:rPr>
                <a:t>sudo</a:t>
              </a:r>
              <a:r>
                <a:rPr kumimoji="1" lang="en" altLang="ko-KR" sz="900" dirty="0">
                  <a:solidFill>
                    <a:schemeClr val="tx1"/>
                  </a:solidFill>
                </a:rPr>
                <a:t> yum update -y</a:t>
              </a:r>
            </a:p>
            <a:p>
              <a:r>
                <a:rPr kumimoji="1" lang="en" altLang="ko-KR" sz="900" dirty="0" err="1">
                  <a:solidFill>
                    <a:schemeClr val="tx1"/>
                  </a:solidFill>
                </a:rPr>
                <a:t>sudo</a:t>
              </a:r>
              <a:r>
                <a:rPr kumimoji="1" lang="en" altLang="ko-KR" sz="900" dirty="0">
                  <a:solidFill>
                    <a:schemeClr val="tx1"/>
                  </a:solidFill>
                </a:rPr>
                <a:t> yum install ruby -y</a:t>
              </a:r>
            </a:p>
            <a:p>
              <a:r>
                <a:rPr kumimoji="1" lang="en" altLang="ko-KR" sz="900" dirty="0">
                  <a:solidFill>
                    <a:schemeClr val="tx1"/>
                  </a:solidFill>
                </a:rPr>
                <a:t>cd /home/ec2-user</a:t>
              </a:r>
            </a:p>
            <a:p>
              <a:r>
                <a:rPr kumimoji="1" lang="en" altLang="ko-KR" sz="900" dirty="0" err="1">
                  <a:solidFill>
                    <a:schemeClr val="tx1"/>
                  </a:solidFill>
                </a:rPr>
                <a:t>sudo</a:t>
              </a:r>
              <a:r>
                <a:rPr kumimoji="1" lang="en" altLang="ko-KR" sz="900" dirty="0">
                  <a:solidFill>
                    <a:schemeClr val="tx1"/>
                  </a:solidFill>
                </a:rPr>
                <a:t> curl -O https://aws-codedeploy-ap-northeast-2.s3.ap-northeast-2.amazonaws.com/latest/install</a:t>
              </a:r>
            </a:p>
            <a:p>
              <a:r>
                <a:rPr kumimoji="1" lang="en" altLang="ko-KR" sz="900" dirty="0" err="1">
                  <a:solidFill>
                    <a:schemeClr val="tx1"/>
                  </a:solidFill>
                </a:rPr>
                <a:t>sudo</a:t>
              </a:r>
              <a:r>
                <a:rPr kumimoji="1" lang="en" altLang="ko-KR" sz="900" dirty="0">
                  <a:solidFill>
                    <a:schemeClr val="tx1"/>
                  </a:solidFill>
                </a:rPr>
                <a:t> </a:t>
              </a:r>
              <a:r>
                <a:rPr kumimoji="1" lang="en" altLang="ko-KR" sz="900" dirty="0" err="1">
                  <a:solidFill>
                    <a:schemeClr val="tx1"/>
                  </a:solidFill>
                </a:rPr>
                <a:t>chmod</a:t>
              </a:r>
              <a:r>
                <a:rPr kumimoji="1" lang="en" altLang="ko-KR" sz="900" dirty="0">
                  <a:solidFill>
                    <a:schemeClr val="tx1"/>
                  </a:solidFill>
                </a:rPr>
                <a:t> +x ./install</a:t>
              </a:r>
            </a:p>
            <a:p>
              <a:r>
                <a:rPr kumimoji="1" lang="en" altLang="ko-KR" sz="900" dirty="0">
                  <a:solidFill>
                    <a:schemeClr val="tx1"/>
                  </a:solidFill>
                </a:rPr>
                <a:t>./install auto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EC5D33-F6DF-9C48-B8B4-967C6042C82E}"/>
                </a:ext>
              </a:extLst>
            </p:cNvPr>
            <p:cNvSpPr txBox="1"/>
            <p:nvPr/>
          </p:nvSpPr>
          <p:spPr bwMode="auto">
            <a:xfrm>
              <a:off x="7515126" y="1289228"/>
              <a:ext cx="1061060" cy="333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spc="-113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사용자 데이터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5349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64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III. 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배포 서버 구축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AE1CA5-3CE0-7743-A5CB-3ED403D7A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133" y="2738003"/>
            <a:ext cx="7235267" cy="20657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A387E2-4449-1346-ACA0-1D10488AB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" y="592138"/>
            <a:ext cx="8515836" cy="216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109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29C5CA6-F3EC-0144-B689-F3E9432A50C5}"/>
              </a:ext>
            </a:extLst>
          </p:cNvPr>
          <p:cNvSpPr txBox="1"/>
          <p:nvPr/>
        </p:nvSpPr>
        <p:spPr>
          <a:xfrm>
            <a:off x="225358" y="2758970"/>
            <a:ext cx="8686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3400" lvl="1"/>
            <a:r>
              <a:rPr lang="en-US" altLang="ko-KR" sz="1200" dirty="0"/>
              <a:t>[ec2-user@ip-10-0-0-215 ~]$ </a:t>
            </a:r>
            <a:r>
              <a:rPr lang="en-US" altLang="ko-KR" sz="1100" dirty="0" err="1"/>
              <a:t>wget</a:t>
            </a:r>
            <a:r>
              <a:rPr lang="en-US" altLang="ko-KR" sz="1100" dirty="0"/>
              <a:t> http://</a:t>
            </a:r>
            <a:r>
              <a:rPr lang="en-US" altLang="ko-KR" sz="1100" dirty="0" err="1"/>
              <a:t>archive.apache.org</a:t>
            </a:r>
            <a:r>
              <a:rPr lang="en-US" altLang="ko-KR" sz="1100" dirty="0"/>
              <a:t>/</a:t>
            </a:r>
            <a:r>
              <a:rPr lang="en-US" altLang="ko-KR" sz="1100" dirty="0" err="1"/>
              <a:t>dist</a:t>
            </a:r>
            <a:r>
              <a:rPr lang="en-US" altLang="ko-KR" sz="1100" dirty="0"/>
              <a:t>/tomcat/tomcat-8/v8.5.38/bin/apache-tomcat-8.5.38.tar.gz</a:t>
            </a:r>
          </a:p>
          <a:p>
            <a:pPr marL="383400" lvl="1"/>
            <a:r>
              <a:rPr lang="en-US" altLang="ko-KR" sz="1200" dirty="0"/>
              <a:t>[ec2-user@ip-10-0-0-215 ~]$ tar </a:t>
            </a:r>
            <a:r>
              <a:rPr lang="en-US" altLang="ko-KR" sz="1200" dirty="0" err="1"/>
              <a:t>xvzf</a:t>
            </a:r>
            <a:r>
              <a:rPr lang="en-US" altLang="ko-KR" sz="1200" dirty="0"/>
              <a:t> apache-tomcat-8.5.38.tar.gz</a:t>
            </a:r>
          </a:p>
          <a:p>
            <a:pPr marL="383400" lvl="1"/>
            <a:r>
              <a:rPr lang="en-US" altLang="ko-KR" sz="1200" dirty="0"/>
              <a:t>[ec2-user@ip-10-0-0-215 ~]$ vi .</a:t>
            </a:r>
            <a:r>
              <a:rPr lang="en-US" altLang="ko-KR" sz="1200" dirty="0" err="1"/>
              <a:t>bash_profile</a:t>
            </a:r>
            <a:endParaRPr lang="en-US" altLang="ko-KR" sz="1200" dirty="0"/>
          </a:p>
          <a:p>
            <a:pPr marL="383400" lvl="1"/>
            <a:endParaRPr lang="en-US" altLang="ko-KR" sz="1200" dirty="0"/>
          </a:p>
          <a:p>
            <a:pPr marL="383400" lvl="1"/>
            <a:endParaRPr lang="en-US" altLang="ko-KR" sz="1200" dirty="0"/>
          </a:p>
          <a:p>
            <a:pPr marL="383400" lvl="1"/>
            <a:endParaRPr lang="en-US" altLang="ko-KR" sz="1200" dirty="0"/>
          </a:p>
          <a:p>
            <a:pPr marL="383400" lvl="1"/>
            <a:endParaRPr lang="en-US" altLang="ko-KR" sz="1200" dirty="0"/>
          </a:p>
          <a:p>
            <a:pPr marL="383400" lvl="1"/>
            <a:r>
              <a:rPr lang="en-US" altLang="ko-KR" sz="1200" dirty="0"/>
              <a:t>[ec2-user@ip-10-0-0-215 ~]$ source .</a:t>
            </a:r>
            <a:r>
              <a:rPr lang="en-US" altLang="ko-KR" sz="1200" dirty="0" err="1"/>
              <a:t>bash_profile</a:t>
            </a:r>
            <a:r>
              <a:rPr lang="en-US" altLang="ko-KR" sz="1200" dirty="0"/>
              <a:t> </a:t>
            </a:r>
          </a:p>
          <a:p>
            <a:pPr marL="383400" lvl="1"/>
            <a:endParaRPr lang="en-US" altLang="ko-KR" sz="1200" dirty="0"/>
          </a:p>
          <a:p>
            <a:pPr marL="383400" lvl="1"/>
            <a:r>
              <a:rPr lang="en-US" altLang="ko-KR" sz="1200" dirty="0"/>
              <a:t>[ec2-user@ip-10-0-0-215 ~]$ vi /home/ec2-user/apache-tomcat-8.5.38/</a:t>
            </a:r>
            <a:r>
              <a:rPr lang="en-US" altLang="ko-KR" sz="1200" dirty="0" err="1"/>
              <a:t>conf</a:t>
            </a:r>
            <a:r>
              <a:rPr lang="en-US" altLang="ko-KR" sz="1200" dirty="0"/>
              <a:t>/</a:t>
            </a:r>
            <a:r>
              <a:rPr lang="en-US" altLang="ko-KR" sz="1200" dirty="0" err="1"/>
              <a:t>server.xml</a:t>
            </a:r>
            <a:endParaRPr lang="en-US" altLang="ko-KR" sz="1200" dirty="0"/>
          </a:p>
          <a:p>
            <a:pPr marL="383400" lvl="1"/>
            <a:r>
              <a:rPr lang="en-US" altLang="ko-KR" sz="1200" dirty="0"/>
              <a:t>[ec2-user@ip-10-0-0-215 ~]$ ~/apache-tomcat-8.5.38/bin/</a:t>
            </a:r>
            <a:r>
              <a:rPr lang="en-US" altLang="ko-KR" sz="1200" dirty="0" err="1"/>
              <a:t>startup.sh</a:t>
            </a:r>
            <a:endParaRPr lang="en-US" altLang="ko-KR" sz="1200" dirty="0"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65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III. 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배포 서버 구축</a:t>
            </a:r>
          </a:p>
        </p:txBody>
      </p:sp>
      <p:sp>
        <p:nvSpPr>
          <p:cNvPr id="5" name="Google Shape;90;p9">
            <a:extLst>
              <a:ext uri="{FF2B5EF4-FFF2-40B4-BE49-F238E27FC236}">
                <a16:creationId xmlns:a16="http://schemas.microsoft.com/office/drawing/2014/main" id="{EFB90B75-DDE4-ED4F-8C13-D428BB1F7983}"/>
              </a:ext>
            </a:extLst>
          </p:cNvPr>
          <p:cNvSpPr/>
          <p:nvPr/>
        </p:nvSpPr>
        <p:spPr>
          <a:xfrm>
            <a:off x="215900" y="2492150"/>
            <a:ext cx="86868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Tomcat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설치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BF1FC9-7578-E14E-8B9A-9EDCE1110426}"/>
              </a:ext>
            </a:extLst>
          </p:cNvPr>
          <p:cNvSpPr txBox="1"/>
          <p:nvPr/>
        </p:nvSpPr>
        <p:spPr>
          <a:xfrm>
            <a:off x="224865" y="878606"/>
            <a:ext cx="8686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3400" lvl="1"/>
            <a:r>
              <a:rPr lang="en-US" altLang="ko-KR" sz="1200" dirty="0"/>
              <a:t>[ec2-user@ip-10-0-0-215 ~]$ </a:t>
            </a:r>
            <a:r>
              <a:rPr lang="en-US" altLang="ko-KR" sz="1200" dirty="0" err="1"/>
              <a:t>wget</a:t>
            </a:r>
            <a:r>
              <a:rPr lang="en-US" altLang="ko-KR" sz="1200" dirty="0"/>
              <a:t> https://</a:t>
            </a:r>
            <a:r>
              <a:rPr lang="en-US" altLang="ko-KR" sz="1200" dirty="0" err="1"/>
              <a:t>download.java.net</a:t>
            </a:r>
            <a:r>
              <a:rPr lang="en-US" altLang="ko-KR" sz="1200" dirty="0"/>
              <a:t>/</a:t>
            </a:r>
            <a:r>
              <a:rPr lang="en-US" altLang="ko-KR" sz="1200" dirty="0" err="1"/>
              <a:t>openjdk</a:t>
            </a:r>
            <a:r>
              <a:rPr lang="en-US" altLang="ko-KR" sz="1200" dirty="0"/>
              <a:t>/jdk8u41/</a:t>
            </a:r>
            <a:r>
              <a:rPr lang="en-US" altLang="ko-KR" sz="1200" dirty="0" err="1"/>
              <a:t>ri</a:t>
            </a:r>
            <a:r>
              <a:rPr lang="en-US" altLang="ko-KR" sz="1200" dirty="0"/>
              <a:t>/openjdk-8u41-b04-linux-x64-14_jan_2020.tar.gz</a:t>
            </a:r>
          </a:p>
          <a:p>
            <a:pPr marL="383400" lvl="1"/>
            <a:r>
              <a:rPr lang="en-US" altLang="ko-KR" sz="1200" dirty="0"/>
              <a:t>[ec2-user@ip-10-0-0-215 ~]$ tar </a:t>
            </a:r>
            <a:r>
              <a:rPr lang="en-US" altLang="ko-KR" sz="1200" dirty="0" err="1"/>
              <a:t>xvzf</a:t>
            </a:r>
            <a:r>
              <a:rPr lang="en-US" altLang="ko-KR" sz="1200" dirty="0"/>
              <a:t> openjdk-8u41-b04-linux-x64-14_jan_2020.tar.gz </a:t>
            </a:r>
          </a:p>
          <a:p>
            <a:pPr marL="383400" lvl="1"/>
            <a:r>
              <a:rPr lang="en-US" altLang="ko-KR" sz="1200" dirty="0"/>
              <a:t>[ec2-user@ip-10-0-0-215 ~]$ vi .</a:t>
            </a:r>
            <a:r>
              <a:rPr lang="en-US" altLang="ko-KR" sz="1200" dirty="0" err="1"/>
              <a:t>bash_profile</a:t>
            </a:r>
            <a:endParaRPr lang="en-US" altLang="ko-KR" sz="1200" dirty="0"/>
          </a:p>
          <a:p>
            <a:pPr marL="383400" lvl="1"/>
            <a:endParaRPr kumimoji="1" lang="en-US" altLang="ko-KR" sz="1200" dirty="0"/>
          </a:p>
          <a:p>
            <a:pPr marL="383400" lvl="1"/>
            <a:endParaRPr kumimoji="1" lang="en-US" altLang="ko-KR" sz="1200" dirty="0"/>
          </a:p>
          <a:p>
            <a:pPr marL="383400" lvl="1"/>
            <a:r>
              <a:rPr kumimoji="1" lang="en" altLang="ko-KR" sz="1200" dirty="0"/>
              <a:t>[ec2-user@ip-10-0-0-215 ~]$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source .</a:t>
            </a:r>
            <a:r>
              <a:rPr kumimoji="1" lang="en-US" altLang="ko-KR" sz="1200" dirty="0" err="1"/>
              <a:t>bash_profile</a:t>
            </a:r>
            <a:endParaRPr kumimoji="1" lang="en-US" altLang="ko-KR" sz="1200" dirty="0"/>
          </a:p>
          <a:p>
            <a:pPr marL="383400" lvl="1"/>
            <a:r>
              <a:rPr kumimoji="1" lang="en" altLang="ko-KR" sz="1200" dirty="0"/>
              <a:t>[ec2-user@ip-10-0-0-215 ~]$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java -version</a:t>
            </a:r>
          </a:p>
        </p:txBody>
      </p:sp>
      <p:sp>
        <p:nvSpPr>
          <p:cNvPr id="11" name="Google Shape;90;p9">
            <a:extLst>
              <a:ext uri="{FF2B5EF4-FFF2-40B4-BE49-F238E27FC236}">
                <a16:creationId xmlns:a16="http://schemas.microsoft.com/office/drawing/2014/main" id="{243D873E-4439-404B-893E-CB98EA6E81CC}"/>
              </a:ext>
            </a:extLst>
          </p:cNvPr>
          <p:cNvSpPr/>
          <p:nvPr/>
        </p:nvSpPr>
        <p:spPr>
          <a:xfrm>
            <a:off x="224865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Java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설치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F37D789C-1E33-6447-8F85-4BB21F835892}"/>
              </a:ext>
            </a:extLst>
          </p:cNvPr>
          <p:cNvSpPr/>
          <p:nvPr/>
        </p:nvSpPr>
        <p:spPr>
          <a:xfrm>
            <a:off x="5665694" y="2994543"/>
            <a:ext cx="3237006" cy="144563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ko-KR" sz="900" dirty="0">
                <a:solidFill>
                  <a:schemeClr val="tx1"/>
                </a:solidFill>
              </a:rPr>
              <a:t>…</a:t>
            </a:r>
          </a:p>
          <a:p>
            <a:r>
              <a:rPr kumimoji="1" lang="en" altLang="ko-KR" sz="900" dirty="0">
                <a:solidFill>
                  <a:schemeClr val="tx1"/>
                </a:solidFill>
              </a:rPr>
              <a:t>&lt;Connector port="8080" protocol="HTTP/1.1"</a:t>
            </a:r>
          </a:p>
          <a:p>
            <a:r>
              <a:rPr kumimoji="1" lang="en" altLang="ko-KR" sz="900" dirty="0">
                <a:solidFill>
                  <a:schemeClr val="tx1"/>
                </a:solidFill>
              </a:rPr>
              <a:t>                   </a:t>
            </a:r>
            <a:r>
              <a:rPr kumimoji="1" lang="en" altLang="ko-KR" sz="900" dirty="0" err="1">
                <a:solidFill>
                  <a:schemeClr val="tx1"/>
                </a:solidFill>
              </a:rPr>
              <a:t>URIEncoding</a:t>
            </a:r>
            <a:r>
              <a:rPr kumimoji="1" lang="en" altLang="ko-KR" sz="900" dirty="0">
                <a:solidFill>
                  <a:schemeClr val="tx1"/>
                </a:solidFill>
              </a:rPr>
              <a:t>="UTF-8"</a:t>
            </a:r>
          </a:p>
          <a:p>
            <a:r>
              <a:rPr kumimoji="1" lang="en" altLang="ko-KR" sz="900" dirty="0">
                <a:solidFill>
                  <a:schemeClr val="tx1"/>
                </a:solidFill>
              </a:rPr>
              <a:t>                   </a:t>
            </a:r>
            <a:r>
              <a:rPr kumimoji="1" lang="en" altLang="ko-KR" sz="900" dirty="0" err="1">
                <a:solidFill>
                  <a:schemeClr val="tx1"/>
                </a:solidFill>
              </a:rPr>
              <a:t>connectionTimeout</a:t>
            </a:r>
            <a:r>
              <a:rPr kumimoji="1" lang="en" altLang="ko-KR" sz="900" dirty="0">
                <a:solidFill>
                  <a:schemeClr val="tx1"/>
                </a:solidFill>
              </a:rPr>
              <a:t>="20000"</a:t>
            </a:r>
          </a:p>
          <a:p>
            <a:r>
              <a:rPr kumimoji="1" lang="en" altLang="ko-KR" sz="900" dirty="0">
                <a:solidFill>
                  <a:schemeClr val="tx1"/>
                </a:solidFill>
              </a:rPr>
              <a:t>                   </a:t>
            </a:r>
            <a:r>
              <a:rPr kumimoji="1" lang="en" altLang="ko-KR" sz="900" dirty="0" err="1">
                <a:solidFill>
                  <a:schemeClr val="tx1"/>
                </a:solidFill>
              </a:rPr>
              <a:t>redirectPort</a:t>
            </a:r>
            <a:r>
              <a:rPr kumimoji="1" lang="en" altLang="ko-KR" sz="900" dirty="0">
                <a:solidFill>
                  <a:schemeClr val="tx1"/>
                </a:solidFill>
              </a:rPr>
              <a:t>="8443" /&gt;</a:t>
            </a:r>
          </a:p>
          <a:p>
            <a:r>
              <a:rPr kumimoji="1" lang="en" altLang="ko-KR" sz="900" dirty="0">
                <a:solidFill>
                  <a:schemeClr val="tx1"/>
                </a:solidFill>
              </a:rPr>
              <a:t>…</a:t>
            </a:r>
          </a:p>
          <a:p>
            <a:endParaRPr kumimoji="1" lang="en" altLang="ko-KR" sz="900" dirty="0">
              <a:solidFill>
                <a:schemeClr val="tx1"/>
              </a:solidFill>
            </a:endParaRPr>
          </a:p>
          <a:p>
            <a:r>
              <a:rPr kumimoji="1" lang="en" altLang="ko-KR" sz="900" dirty="0">
                <a:solidFill>
                  <a:schemeClr val="tx1"/>
                </a:solidFill>
              </a:rPr>
              <a:t>&lt;Context </a:t>
            </a:r>
            <a:r>
              <a:rPr kumimoji="1" lang="en" altLang="ko-KR" sz="900" dirty="0" err="1">
                <a:solidFill>
                  <a:schemeClr val="tx1"/>
                </a:solidFill>
              </a:rPr>
              <a:t>docBase</a:t>
            </a:r>
            <a:r>
              <a:rPr kumimoji="1" lang="en" altLang="ko-KR" sz="900" dirty="0">
                <a:solidFill>
                  <a:schemeClr val="tx1"/>
                </a:solidFill>
              </a:rPr>
              <a:t>="spring4basic" path="/" reloadable="true" source="/home/ec2-user/apache-tomcat-8.5.38/</a:t>
            </a:r>
            <a:r>
              <a:rPr kumimoji="1" lang="en" altLang="ko-KR" sz="900" dirty="0" err="1">
                <a:solidFill>
                  <a:schemeClr val="tx1"/>
                </a:solidFill>
              </a:rPr>
              <a:t>webapps</a:t>
            </a:r>
            <a:r>
              <a:rPr kumimoji="1" lang="en" altLang="ko-KR" sz="900" dirty="0">
                <a:solidFill>
                  <a:schemeClr val="tx1"/>
                </a:solidFill>
              </a:rPr>
              <a:t>/spring4basic"/&gt;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5FE66E5-8633-A14C-8367-AE18C6D1CA7F}"/>
              </a:ext>
            </a:extLst>
          </p:cNvPr>
          <p:cNvGrpSpPr/>
          <p:nvPr/>
        </p:nvGrpSpPr>
        <p:grpSpPr>
          <a:xfrm>
            <a:off x="4407393" y="1473616"/>
            <a:ext cx="4033661" cy="1032105"/>
            <a:chOff x="4416358" y="1563394"/>
            <a:chExt cx="4033661" cy="1032105"/>
          </a:xfrm>
        </p:grpSpPr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8F805752-9220-D14D-8500-0AA6462327EF}"/>
                </a:ext>
              </a:extLst>
            </p:cNvPr>
            <p:cNvSpPr/>
            <p:nvPr/>
          </p:nvSpPr>
          <p:spPr>
            <a:xfrm>
              <a:off x="4416358" y="1600073"/>
              <a:ext cx="4033661" cy="995426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" altLang="ko-KR" sz="1000" dirty="0">
                  <a:solidFill>
                    <a:schemeClr val="tx1"/>
                  </a:solidFill>
                </a:rPr>
                <a:t>JAVA_HOME=/home/ec2-user/java-se-8u41-ri</a:t>
              </a:r>
            </a:p>
            <a:p>
              <a:r>
                <a:rPr kumimoji="1" lang="en" altLang="ko-KR" sz="1000" dirty="0">
                  <a:solidFill>
                    <a:schemeClr val="tx1"/>
                  </a:solidFill>
                </a:rPr>
                <a:t>export JAVA_HOME</a:t>
              </a:r>
            </a:p>
            <a:p>
              <a:endParaRPr kumimoji="1" lang="en" altLang="ko-KR" sz="1000" dirty="0">
                <a:solidFill>
                  <a:schemeClr val="tx1"/>
                </a:solidFill>
              </a:endParaRPr>
            </a:p>
            <a:p>
              <a:r>
                <a:rPr kumimoji="1" lang="en" altLang="ko-KR" sz="1000" dirty="0">
                  <a:solidFill>
                    <a:schemeClr val="tx1"/>
                  </a:solidFill>
                </a:rPr>
                <a:t>PATH=$JAVA_HOME/bin:$PATH:$HOME/.local/bin:$HOME/bin</a:t>
              </a:r>
            </a:p>
            <a:p>
              <a:r>
                <a:rPr kumimoji="1" lang="en" altLang="ko-KR" sz="1000" dirty="0">
                  <a:solidFill>
                    <a:schemeClr val="tx1"/>
                  </a:solidFill>
                </a:rPr>
                <a:t>export PATH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92040D5-EC58-6C48-A4EC-4C27B6817980}"/>
                </a:ext>
              </a:extLst>
            </p:cNvPr>
            <p:cNvSpPr txBox="1"/>
            <p:nvPr/>
          </p:nvSpPr>
          <p:spPr bwMode="auto">
            <a:xfrm>
              <a:off x="7204675" y="1563394"/>
              <a:ext cx="1241622" cy="333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spc="-113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r>
                <a:rPr lang="en-US" altLang="ko-KR" sz="1200" b="1" spc="-113" dirty="0" err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bash_profile</a:t>
              </a:r>
              <a:r>
                <a:rPr lang="en-US" altLang="ko-KR" sz="1200" b="1" spc="-113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200" b="1" spc="-113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파일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C269553-602F-5C48-9C8D-7D13D592B3A4}"/>
              </a:ext>
            </a:extLst>
          </p:cNvPr>
          <p:cNvGrpSpPr/>
          <p:nvPr/>
        </p:nvGrpSpPr>
        <p:grpSpPr>
          <a:xfrm>
            <a:off x="557308" y="3442580"/>
            <a:ext cx="4010957" cy="528917"/>
            <a:chOff x="1131415" y="3774141"/>
            <a:chExt cx="4010957" cy="528917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AF0AA265-C97B-F94C-BFB9-DC8781BB37EF}"/>
                </a:ext>
              </a:extLst>
            </p:cNvPr>
            <p:cNvSpPr/>
            <p:nvPr/>
          </p:nvSpPr>
          <p:spPr>
            <a:xfrm>
              <a:off x="1131415" y="3774141"/>
              <a:ext cx="4010957" cy="528917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" altLang="ko-KR" sz="1000" dirty="0">
                  <a:solidFill>
                    <a:schemeClr val="tx1"/>
                  </a:solidFill>
                </a:rPr>
                <a:t>CATALINA_HOME=/home/ec2-user/apache-tomcat-8.5.38</a:t>
              </a:r>
            </a:p>
            <a:p>
              <a:r>
                <a:rPr kumimoji="1" lang="en" altLang="ko-KR" sz="1000" dirty="0">
                  <a:solidFill>
                    <a:schemeClr val="tx1"/>
                  </a:solidFill>
                </a:rPr>
                <a:t>export CATALINA_HOME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BBF25C-9227-D64F-A9B7-B5153EB17D8B}"/>
                </a:ext>
              </a:extLst>
            </p:cNvPr>
            <p:cNvSpPr txBox="1"/>
            <p:nvPr/>
          </p:nvSpPr>
          <p:spPr bwMode="auto">
            <a:xfrm>
              <a:off x="3900750" y="3950663"/>
              <a:ext cx="1241622" cy="333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spc="-113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r>
                <a:rPr lang="en-US" altLang="ko-KR" sz="1200" b="1" spc="-113" dirty="0" err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bash_profile</a:t>
              </a:r>
              <a:r>
                <a:rPr lang="en-US" altLang="ko-KR" sz="1200" b="1" spc="-113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200" b="1" spc="-113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파일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30A51EF-6F93-6245-978F-9C9F2D115E4B}"/>
              </a:ext>
            </a:extLst>
          </p:cNvPr>
          <p:cNvSpPr txBox="1"/>
          <p:nvPr/>
        </p:nvSpPr>
        <p:spPr bwMode="auto">
          <a:xfrm>
            <a:off x="7803429" y="2863306"/>
            <a:ext cx="1111971" cy="333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spc="-113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server.xml</a:t>
            </a:r>
            <a:r>
              <a:rPr lang="en-US" altLang="ko-KR" sz="1200" b="1" spc="-11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spc="-11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파일</a:t>
            </a:r>
          </a:p>
        </p:txBody>
      </p:sp>
    </p:spTree>
    <p:extLst>
      <p:ext uri="{BB962C8B-B14F-4D97-AF65-F5344CB8AC3E}">
        <p14:creationId xmlns:p14="http://schemas.microsoft.com/office/powerpoint/2010/main" val="27493238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3C8E413-E6B8-7447-944E-8C35BDFE25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66</a:t>
            </a:fld>
            <a:endParaRPr 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9E43CD-3876-6E49-B467-AE6BB205DC79}"/>
              </a:ext>
            </a:extLst>
          </p:cNvPr>
          <p:cNvSpPr/>
          <p:nvPr/>
        </p:nvSpPr>
        <p:spPr>
          <a:xfrm>
            <a:off x="561176" y="1096457"/>
            <a:ext cx="803309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Correto8</a:t>
            </a:r>
            <a:r>
              <a:rPr lang="ko-KR" altLang="en-US" dirty="0">
                <a:latin typeface="+mn-ea"/>
                <a:ea typeface="+mn-ea"/>
              </a:rPr>
              <a:t>에는 </a:t>
            </a:r>
            <a:r>
              <a:rPr lang="en-US" altLang="ko-KR" dirty="0">
                <a:latin typeface="+mn-ea"/>
                <a:ea typeface="+mn-ea"/>
              </a:rPr>
              <a:t>jar</a:t>
            </a:r>
            <a:r>
              <a:rPr lang="ko-KR" altLang="en-US" dirty="0">
                <a:latin typeface="+mn-ea"/>
                <a:ea typeface="+mn-ea"/>
              </a:rPr>
              <a:t> 명령어가 없기 때문에 따로 </a:t>
            </a:r>
            <a:r>
              <a:rPr lang="en-US" altLang="ko-KR" dirty="0">
                <a:latin typeface="+mn-ea"/>
                <a:ea typeface="+mn-ea"/>
              </a:rPr>
              <a:t>path</a:t>
            </a:r>
            <a:r>
              <a:rPr lang="ko-KR" altLang="en-US" dirty="0" err="1">
                <a:latin typeface="+mn-ea"/>
                <a:ea typeface="+mn-ea"/>
              </a:rPr>
              <a:t>를</a:t>
            </a:r>
            <a:r>
              <a:rPr lang="ko-KR" altLang="en-US" dirty="0">
                <a:latin typeface="+mn-ea"/>
                <a:ea typeface="+mn-ea"/>
              </a:rPr>
              <a:t> 지정해주어 </a:t>
            </a:r>
            <a:r>
              <a:rPr lang="en-US" altLang="ko-KR" dirty="0">
                <a:latin typeface="+mn-ea"/>
                <a:ea typeface="+mn-ea"/>
              </a:rPr>
              <a:t>war</a:t>
            </a:r>
            <a:r>
              <a:rPr lang="ko-KR" altLang="en-US" dirty="0">
                <a:latin typeface="+mn-ea"/>
                <a:ea typeface="+mn-ea"/>
              </a:rPr>
              <a:t> 파일을 자동으로 풀게 해야함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en" altLang="ko-KR" dirty="0">
              <a:latin typeface="+mn-ea"/>
              <a:ea typeface="+mn-ea"/>
            </a:endParaRPr>
          </a:p>
          <a:p>
            <a:endParaRPr lang="en" altLang="ko-KR" dirty="0">
              <a:latin typeface="Menlo" panose="020B0609030804020204" pitchFamily="49" charset="0"/>
            </a:endParaRPr>
          </a:p>
          <a:p>
            <a:endParaRPr lang="en" altLang="ko-KR" dirty="0">
              <a:latin typeface="Menlo" panose="020B0609030804020204" pitchFamily="49" charset="0"/>
            </a:endParaRPr>
          </a:p>
          <a:p>
            <a:r>
              <a:rPr lang="en" altLang="ko-KR" sz="1200" dirty="0">
                <a:latin typeface="Menlo" panose="020B0609030804020204" pitchFamily="49" charset="0"/>
              </a:rPr>
              <a:t>[ec2-user@ip-10-0-0-215 ~]$ </a:t>
            </a:r>
            <a:r>
              <a:rPr lang="en" altLang="ko-KR" sz="1200" dirty="0"/>
              <a:t>vi /</a:t>
            </a:r>
            <a:r>
              <a:rPr lang="en" altLang="ko-KR" sz="1200" dirty="0" err="1"/>
              <a:t>etc</a:t>
            </a:r>
            <a:r>
              <a:rPr lang="en" altLang="ko-KR" sz="1200" dirty="0"/>
              <a:t>/profile</a:t>
            </a:r>
            <a:r>
              <a:rPr lang="en" altLang="ko-KR" sz="1200" b="1" dirty="0"/>
              <a:t> </a:t>
            </a:r>
            <a:endParaRPr lang="en" altLang="ko-KR" sz="1200" dirty="0">
              <a:latin typeface="Menlo" panose="020B0609030804020204" pitchFamily="49" charset="0"/>
            </a:endParaRPr>
          </a:p>
          <a:p>
            <a:endParaRPr lang="en" altLang="ko-KR" sz="1200" dirty="0">
              <a:latin typeface="Menlo" panose="020B0609030804020204" pitchFamily="49" charset="0"/>
            </a:endParaRPr>
          </a:p>
          <a:p>
            <a:endParaRPr lang="en" altLang="ko-KR" sz="1200" dirty="0">
              <a:latin typeface="Menlo" panose="020B0609030804020204" pitchFamily="49" charset="0"/>
            </a:endParaRPr>
          </a:p>
          <a:p>
            <a:endParaRPr lang="en" altLang="ko-KR" sz="1200" dirty="0">
              <a:latin typeface="Menlo" panose="020B0609030804020204" pitchFamily="49" charset="0"/>
            </a:endParaRPr>
          </a:p>
          <a:p>
            <a:endParaRPr lang="en" altLang="ko-KR" sz="1200" dirty="0">
              <a:latin typeface="Menlo" panose="020B0609030804020204" pitchFamily="49" charset="0"/>
            </a:endParaRPr>
          </a:p>
          <a:p>
            <a:endParaRPr lang="en" altLang="ko-KR" sz="1200" dirty="0">
              <a:latin typeface="Menlo" panose="020B0609030804020204" pitchFamily="49" charset="0"/>
            </a:endParaRPr>
          </a:p>
          <a:p>
            <a:endParaRPr lang="en" altLang="ko-KR" sz="1200" dirty="0">
              <a:latin typeface="Menlo" panose="020B0609030804020204" pitchFamily="49" charset="0"/>
            </a:endParaRPr>
          </a:p>
          <a:p>
            <a:endParaRPr lang="en" altLang="ko-KR" sz="1200" dirty="0">
              <a:latin typeface="Menlo" panose="020B0609030804020204" pitchFamily="49" charset="0"/>
            </a:endParaRPr>
          </a:p>
          <a:p>
            <a:endParaRPr lang="en" altLang="ko-KR" sz="1200" dirty="0">
              <a:latin typeface="Menlo" panose="020B0609030804020204" pitchFamily="49" charset="0"/>
            </a:endParaRPr>
          </a:p>
          <a:p>
            <a:r>
              <a:rPr lang="en-US" altLang="ko-KR" sz="1200" dirty="0">
                <a:latin typeface="Menlo" panose="020B0609030804020204" pitchFamily="49" charset="0"/>
              </a:rPr>
              <a:t>[ec2-user@ip-10-0-0-215 ~]$ </a:t>
            </a:r>
            <a:r>
              <a:rPr lang="ko-KR" altLang="ko-KR" sz="1200" dirty="0" err="1"/>
              <a:t>sudo</a:t>
            </a:r>
            <a:r>
              <a:rPr lang="ko-KR" altLang="ko-KR" sz="1200" dirty="0"/>
              <a:t> </a:t>
            </a:r>
            <a:r>
              <a:rPr lang="ko-KR" altLang="ko-KR" sz="1200" dirty="0" err="1"/>
              <a:t>service</a:t>
            </a:r>
            <a:r>
              <a:rPr lang="ko-KR" altLang="ko-KR" sz="1200" dirty="0"/>
              <a:t> </a:t>
            </a:r>
            <a:r>
              <a:rPr lang="ko-KR" altLang="ko-KR" sz="1200" dirty="0" err="1"/>
              <a:t>codedeploy-agent</a:t>
            </a:r>
            <a:r>
              <a:rPr lang="ko-KR" altLang="ko-KR" sz="1200" dirty="0"/>
              <a:t> </a:t>
            </a:r>
            <a:r>
              <a:rPr lang="ko-KR" altLang="ko-KR" sz="1200" dirty="0" err="1"/>
              <a:t>restart</a:t>
            </a:r>
            <a:endParaRPr lang="ko-KR" altLang="ko-KR" sz="1200" dirty="0"/>
          </a:p>
          <a:p>
            <a:endParaRPr lang="en" altLang="ko-KR" dirty="0">
              <a:latin typeface="Menlo" panose="020B0609030804020204" pitchFamily="49" charset="0"/>
            </a:endParaRPr>
          </a:p>
        </p:txBody>
      </p:sp>
      <p:sp>
        <p:nvSpPr>
          <p:cNvPr id="7" name="Google Shape;73;p9">
            <a:extLst>
              <a:ext uri="{FF2B5EF4-FFF2-40B4-BE49-F238E27FC236}">
                <a16:creationId xmlns:a16="http://schemas.microsoft.com/office/drawing/2014/main" id="{3D99CF7F-475A-5941-BC9E-080D57293848}"/>
              </a:ext>
            </a:extLst>
          </p:cNvPr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III. 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배포 서버 구축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31446A2-C51E-3B4C-9946-110FE424008D}"/>
              </a:ext>
            </a:extLst>
          </p:cNvPr>
          <p:cNvGrpSpPr/>
          <p:nvPr/>
        </p:nvGrpSpPr>
        <p:grpSpPr>
          <a:xfrm>
            <a:off x="1357116" y="2228872"/>
            <a:ext cx="4205357" cy="862003"/>
            <a:chOff x="1357116" y="2228872"/>
            <a:chExt cx="4205357" cy="862003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B8736196-C10F-7646-A26D-249C116CE66B}"/>
                </a:ext>
              </a:extLst>
            </p:cNvPr>
            <p:cNvSpPr/>
            <p:nvPr/>
          </p:nvSpPr>
          <p:spPr>
            <a:xfrm>
              <a:off x="1357116" y="2228872"/>
              <a:ext cx="4205357" cy="86200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" altLang="ko-KR" sz="1000" dirty="0">
                  <a:solidFill>
                    <a:schemeClr val="tx1"/>
                  </a:solidFill>
                </a:rPr>
                <a:t>export CATALINA_HOME=/home/ec2-user/apache-tomcat-8.5.38</a:t>
              </a:r>
            </a:p>
            <a:p>
              <a:r>
                <a:rPr kumimoji="1" lang="en" altLang="ko-KR" sz="1000" dirty="0">
                  <a:solidFill>
                    <a:schemeClr val="tx1"/>
                  </a:solidFill>
                </a:rPr>
                <a:t>export JAVA_HOME=/home/ec2-user/java-se-8u41-ri</a:t>
              </a:r>
            </a:p>
            <a:p>
              <a:r>
                <a:rPr kumimoji="1" lang="en" altLang="ko-KR" sz="1000" dirty="0">
                  <a:solidFill>
                    <a:schemeClr val="tx1"/>
                  </a:solidFill>
                </a:rPr>
                <a:t>PATH=$JAVA_HOME/bin:$PATH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C7E0BA2-0409-2E42-9E91-863ABEF51F87}"/>
                </a:ext>
              </a:extLst>
            </p:cNvPr>
            <p:cNvSpPr txBox="1"/>
            <p:nvPr/>
          </p:nvSpPr>
          <p:spPr bwMode="auto">
            <a:xfrm>
              <a:off x="4572000" y="2659873"/>
              <a:ext cx="879728" cy="333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spc="-113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profile </a:t>
              </a:r>
              <a:r>
                <a:rPr lang="ko-KR" altLang="en-US" sz="1200" b="1" spc="-113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파일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27450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70A04E8-1709-5D41-8588-2324E9A595D5}"/>
              </a:ext>
            </a:extLst>
          </p:cNvPr>
          <p:cNvSpPr txBox="1"/>
          <p:nvPr/>
        </p:nvSpPr>
        <p:spPr>
          <a:xfrm>
            <a:off x="228600" y="968256"/>
            <a:ext cx="8686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3400" lvl="1"/>
            <a:r>
              <a:rPr lang="en-US" altLang="ko-KR" sz="1200" dirty="0"/>
              <a:t>[ec2-user@ip-10-0-0-215 ~]$ </a:t>
            </a:r>
            <a:r>
              <a:rPr lang="en-US" altLang="ko-KR" sz="1200" dirty="0" err="1"/>
              <a:t>sudo</a:t>
            </a:r>
            <a:r>
              <a:rPr lang="en-US" altLang="ko-KR" sz="1200" dirty="0"/>
              <a:t> vi /</a:t>
            </a:r>
            <a:r>
              <a:rPr lang="en-US" altLang="ko-KR" sz="1200" dirty="0" err="1"/>
              <a:t>usr</a:t>
            </a:r>
            <a:r>
              <a:rPr lang="en-US" altLang="ko-KR" sz="1200" dirty="0"/>
              <a:t>/lib/</a:t>
            </a:r>
            <a:r>
              <a:rPr lang="en-US" altLang="ko-KR" sz="1200" dirty="0" err="1"/>
              <a:t>systemd</a:t>
            </a:r>
            <a:r>
              <a:rPr lang="en-US" altLang="ko-KR" sz="1200" dirty="0"/>
              <a:t>/system/</a:t>
            </a:r>
            <a:r>
              <a:rPr lang="en-US" altLang="ko-KR" sz="1200" dirty="0" err="1"/>
              <a:t>tomcat.service</a:t>
            </a:r>
            <a:endParaRPr lang="en-US" altLang="ko-KR" sz="1200" dirty="0"/>
          </a:p>
          <a:p>
            <a:pPr marL="383400" lvl="1"/>
            <a:endParaRPr lang="en-US" altLang="ko-KR" sz="1200" dirty="0"/>
          </a:p>
          <a:p>
            <a:pPr marL="383400" lvl="1"/>
            <a:endParaRPr lang="en-US" altLang="ko-KR" sz="1200" dirty="0"/>
          </a:p>
          <a:p>
            <a:pPr marL="383400" lvl="1"/>
            <a:endParaRPr lang="en-US" altLang="ko-KR" sz="1200" dirty="0"/>
          </a:p>
          <a:p>
            <a:pPr marL="383400" lvl="1"/>
            <a:endParaRPr lang="en-US" altLang="ko-KR" sz="1200" dirty="0"/>
          </a:p>
          <a:p>
            <a:pPr marL="383400" lvl="1"/>
            <a:endParaRPr lang="en-US" altLang="ko-KR" sz="1200" dirty="0"/>
          </a:p>
          <a:p>
            <a:pPr marL="383400" lvl="1"/>
            <a:endParaRPr lang="en-US" altLang="ko-KR" sz="1200" dirty="0"/>
          </a:p>
          <a:p>
            <a:pPr marL="383400" lvl="1"/>
            <a:endParaRPr lang="en-US" altLang="ko-KR" sz="1200" dirty="0"/>
          </a:p>
          <a:p>
            <a:pPr marL="383400" lvl="1"/>
            <a:endParaRPr lang="en-US" altLang="ko-KR" sz="1200" dirty="0"/>
          </a:p>
          <a:p>
            <a:pPr marL="383400" lvl="1"/>
            <a:endParaRPr lang="en-US" altLang="ko-KR" sz="1200" dirty="0"/>
          </a:p>
          <a:p>
            <a:pPr marL="383400" lvl="1"/>
            <a:endParaRPr lang="en-US" altLang="ko-KR" sz="1200" dirty="0"/>
          </a:p>
          <a:p>
            <a:pPr marL="383400" lvl="1"/>
            <a:endParaRPr lang="en-US" altLang="ko-KR" sz="1200" dirty="0"/>
          </a:p>
          <a:p>
            <a:pPr marL="383400" lvl="1"/>
            <a:endParaRPr lang="en-US" altLang="ko-KR" sz="1200" dirty="0"/>
          </a:p>
          <a:p>
            <a:pPr marL="383400" lvl="1"/>
            <a:endParaRPr lang="en-US" altLang="ko-KR" sz="1200" dirty="0"/>
          </a:p>
          <a:p>
            <a:pPr marL="383400" lvl="1"/>
            <a:endParaRPr lang="en-US" altLang="ko-KR" sz="1200" dirty="0"/>
          </a:p>
          <a:p>
            <a:pPr marL="383400" lvl="1"/>
            <a:endParaRPr lang="en-US" altLang="ko-KR" sz="1200" dirty="0"/>
          </a:p>
          <a:p>
            <a:pPr marL="383400" lvl="1"/>
            <a:endParaRPr lang="en-US" altLang="ko-KR" sz="1200" dirty="0"/>
          </a:p>
          <a:p>
            <a:pPr marL="383400" lvl="1"/>
            <a:r>
              <a:rPr lang="en-US" altLang="ko-KR" sz="1200" dirty="0"/>
              <a:t>[ec2-user@ip-10-0-0-215 ~]$ </a:t>
            </a:r>
            <a:r>
              <a:rPr lang="en-US" altLang="ko-KR" sz="1200" dirty="0" err="1"/>
              <a:t>sudo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systemctl</a:t>
            </a:r>
            <a:r>
              <a:rPr lang="en-US" altLang="ko-KR" sz="1200" dirty="0"/>
              <a:t> daemon-reload</a:t>
            </a:r>
          </a:p>
          <a:p>
            <a:pPr marL="383400" lvl="1"/>
            <a:r>
              <a:rPr lang="en-US" altLang="ko-KR" sz="1200" dirty="0"/>
              <a:t>[ec2-user@ip-10-0-0-215 ~]$ </a:t>
            </a:r>
            <a:r>
              <a:rPr lang="en-US" altLang="ko-KR" sz="1200" dirty="0" err="1"/>
              <a:t>sudo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systemctl</a:t>
            </a:r>
            <a:r>
              <a:rPr lang="en-US" altLang="ko-KR" sz="1200" dirty="0"/>
              <a:t> enable /</a:t>
            </a:r>
            <a:r>
              <a:rPr lang="en-US" altLang="ko-KR" sz="1200" dirty="0" err="1"/>
              <a:t>usr</a:t>
            </a:r>
            <a:r>
              <a:rPr lang="en-US" altLang="ko-KR" sz="1200" dirty="0"/>
              <a:t>/lib/</a:t>
            </a:r>
            <a:r>
              <a:rPr lang="en-US" altLang="ko-KR" sz="1200" dirty="0" err="1"/>
              <a:t>systemd</a:t>
            </a:r>
            <a:r>
              <a:rPr lang="en-US" altLang="ko-KR" sz="1200" dirty="0"/>
              <a:t>/system/</a:t>
            </a:r>
            <a:r>
              <a:rPr lang="en-US" altLang="ko-KR" sz="1200" dirty="0" err="1"/>
              <a:t>tomcat.service</a:t>
            </a:r>
            <a:endParaRPr lang="en-US" altLang="ko-KR" sz="1200" dirty="0"/>
          </a:p>
          <a:p>
            <a:pPr marL="383400" lvl="1"/>
            <a:r>
              <a:rPr lang="en-US" altLang="ko-KR" sz="1200" dirty="0"/>
              <a:t>[ec2-user@ip-10-0-0-215 ~]$ </a:t>
            </a:r>
            <a:r>
              <a:rPr lang="en-US" altLang="ko-KR" sz="1200" dirty="0" err="1"/>
              <a:t>sudo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systemctl</a:t>
            </a:r>
            <a:r>
              <a:rPr lang="en-US" altLang="ko-KR" sz="1200" dirty="0"/>
              <a:t> stop /</a:t>
            </a:r>
            <a:r>
              <a:rPr lang="en-US" altLang="ko-KR" sz="1200" dirty="0" err="1"/>
              <a:t>usr</a:t>
            </a:r>
            <a:r>
              <a:rPr lang="en-US" altLang="ko-KR" sz="1200" dirty="0"/>
              <a:t>/lib/</a:t>
            </a:r>
            <a:r>
              <a:rPr lang="en-US" altLang="ko-KR" sz="1200" dirty="0" err="1"/>
              <a:t>systemd</a:t>
            </a:r>
            <a:r>
              <a:rPr lang="en-US" altLang="ko-KR" sz="1200" dirty="0"/>
              <a:t>/system/</a:t>
            </a:r>
            <a:r>
              <a:rPr lang="en-US" altLang="ko-KR" sz="1200" dirty="0" err="1"/>
              <a:t>tomcat.service</a:t>
            </a:r>
            <a:endParaRPr lang="en-US" altLang="ko-KR" sz="1200" dirty="0"/>
          </a:p>
          <a:p>
            <a:pPr marL="383400" lvl="1"/>
            <a:r>
              <a:rPr lang="en-US" altLang="ko-KR" sz="1200" dirty="0"/>
              <a:t>[ec2-user@ip-10-0-0-215 ~]$ </a:t>
            </a:r>
            <a:r>
              <a:rPr lang="en-US" altLang="ko-KR" sz="1200" dirty="0" err="1"/>
              <a:t>sudo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systemctl</a:t>
            </a:r>
            <a:r>
              <a:rPr lang="en-US" altLang="ko-KR" sz="1200" dirty="0"/>
              <a:t> start /</a:t>
            </a:r>
            <a:r>
              <a:rPr lang="en-US" altLang="ko-KR" sz="1200" dirty="0" err="1"/>
              <a:t>usr</a:t>
            </a:r>
            <a:r>
              <a:rPr lang="en-US" altLang="ko-KR" sz="1200" dirty="0"/>
              <a:t>/lib/</a:t>
            </a:r>
            <a:r>
              <a:rPr lang="en-US" altLang="ko-KR" sz="1200" dirty="0" err="1"/>
              <a:t>systemd</a:t>
            </a:r>
            <a:r>
              <a:rPr lang="en-US" altLang="ko-KR" sz="1200" dirty="0"/>
              <a:t>/system/</a:t>
            </a:r>
            <a:r>
              <a:rPr lang="en-US" altLang="ko-KR" sz="1200" dirty="0" err="1"/>
              <a:t>tomcat.service</a:t>
            </a:r>
            <a:endParaRPr lang="en-US" altLang="ko-KR" sz="1200" dirty="0"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67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III. 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배포 서버 구축</a:t>
            </a:r>
          </a:p>
        </p:txBody>
      </p:sp>
      <p:sp>
        <p:nvSpPr>
          <p:cNvPr id="11" name="Google Shape;90;p9">
            <a:extLst>
              <a:ext uri="{FF2B5EF4-FFF2-40B4-BE49-F238E27FC236}">
                <a16:creationId xmlns:a16="http://schemas.microsoft.com/office/drawing/2014/main" id="{70C0AE1E-C2A5-5344-868A-601951400575}"/>
              </a:ext>
            </a:extLst>
          </p:cNvPr>
          <p:cNvSpPr/>
          <p:nvPr/>
        </p:nvSpPr>
        <p:spPr>
          <a:xfrm>
            <a:off x="228600" y="592138"/>
            <a:ext cx="86868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Tomcat Service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생성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DEE687C-F552-F54E-A824-D841928BDAA5}"/>
              </a:ext>
            </a:extLst>
          </p:cNvPr>
          <p:cNvSpPr/>
          <p:nvPr/>
        </p:nvSpPr>
        <p:spPr>
          <a:xfrm>
            <a:off x="2042964" y="1290919"/>
            <a:ext cx="5058071" cy="272527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ko-KR" sz="900" dirty="0">
                <a:solidFill>
                  <a:schemeClr val="tx1"/>
                </a:solidFill>
              </a:rPr>
              <a:t>[Unit]</a:t>
            </a:r>
          </a:p>
          <a:p>
            <a:r>
              <a:rPr kumimoji="1" lang="en" altLang="ko-KR" sz="900" dirty="0">
                <a:solidFill>
                  <a:schemeClr val="tx1"/>
                </a:solidFill>
              </a:rPr>
              <a:t>Description=tomcat 8.5</a:t>
            </a:r>
          </a:p>
          <a:p>
            <a:endParaRPr kumimoji="1" lang="en" altLang="ko-KR" sz="900" dirty="0">
              <a:solidFill>
                <a:schemeClr val="tx1"/>
              </a:solidFill>
            </a:endParaRPr>
          </a:p>
          <a:p>
            <a:r>
              <a:rPr kumimoji="1" lang="en" altLang="ko-KR" sz="900" dirty="0">
                <a:solidFill>
                  <a:schemeClr val="tx1"/>
                </a:solidFill>
              </a:rPr>
              <a:t>[Service]</a:t>
            </a:r>
          </a:p>
          <a:p>
            <a:r>
              <a:rPr kumimoji="1" lang="en" altLang="ko-KR" sz="900" dirty="0">
                <a:solidFill>
                  <a:schemeClr val="tx1"/>
                </a:solidFill>
              </a:rPr>
              <a:t>Type=forking</a:t>
            </a:r>
          </a:p>
          <a:p>
            <a:endParaRPr kumimoji="1" lang="en" altLang="ko-KR" sz="900" dirty="0">
              <a:solidFill>
                <a:schemeClr val="tx1"/>
              </a:solidFill>
            </a:endParaRPr>
          </a:p>
          <a:p>
            <a:r>
              <a:rPr kumimoji="1" lang="en" altLang="ko-KR" sz="900" dirty="0">
                <a:solidFill>
                  <a:schemeClr val="tx1"/>
                </a:solidFill>
              </a:rPr>
              <a:t>Environment=JAVA_HOME=/</a:t>
            </a:r>
            <a:r>
              <a:rPr kumimoji="1" lang="en" altLang="ko-KR" sz="900" dirty="0" err="1">
                <a:solidFill>
                  <a:schemeClr val="tx1"/>
                </a:solidFill>
              </a:rPr>
              <a:t>usr</a:t>
            </a:r>
            <a:r>
              <a:rPr kumimoji="1" lang="en" altLang="ko-KR" sz="900" dirty="0">
                <a:solidFill>
                  <a:schemeClr val="tx1"/>
                </a:solidFill>
              </a:rPr>
              <a:t>/lib/</a:t>
            </a:r>
            <a:r>
              <a:rPr kumimoji="1" lang="en" altLang="ko-KR" sz="900" dirty="0" err="1">
                <a:solidFill>
                  <a:schemeClr val="tx1"/>
                </a:solidFill>
              </a:rPr>
              <a:t>jvm</a:t>
            </a:r>
            <a:r>
              <a:rPr kumimoji="1" lang="en" altLang="ko-KR" sz="900" dirty="0">
                <a:solidFill>
                  <a:schemeClr val="tx1"/>
                </a:solidFill>
              </a:rPr>
              <a:t>/java-1.8.0-amazon-corretto.x86_64</a:t>
            </a:r>
          </a:p>
          <a:p>
            <a:r>
              <a:rPr kumimoji="1" lang="en" altLang="ko-KR" sz="900" dirty="0">
                <a:solidFill>
                  <a:schemeClr val="tx1"/>
                </a:solidFill>
              </a:rPr>
              <a:t>Environment=PATH=/</a:t>
            </a:r>
            <a:r>
              <a:rPr kumimoji="1" lang="en" altLang="ko-KR" sz="900" dirty="0" err="1">
                <a:solidFill>
                  <a:schemeClr val="tx1"/>
                </a:solidFill>
              </a:rPr>
              <a:t>usr</a:t>
            </a:r>
            <a:r>
              <a:rPr kumimoji="1" lang="en" altLang="ko-KR" sz="900" dirty="0">
                <a:solidFill>
                  <a:schemeClr val="tx1"/>
                </a:solidFill>
              </a:rPr>
              <a:t>/local/bin:/</a:t>
            </a:r>
            <a:r>
              <a:rPr kumimoji="1" lang="en" altLang="ko-KR" sz="900" dirty="0" err="1">
                <a:solidFill>
                  <a:schemeClr val="tx1"/>
                </a:solidFill>
              </a:rPr>
              <a:t>usr</a:t>
            </a:r>
            <a:r>
              <a:rPr kumimoji="1" lang="en" altLang="ko-KR" sz="900" dirty="0">
                <a:solidFill>
                  <a:schemeClr val="tx1"/>
                </a:solidFill>
              </a:rPr>
              <a:t>/bin:/</a:t>
            </a:r>
            <a:r>
              <a:rPr kumimoji="1" lang="en" altLang="ko-KR" sz="900" dirty="0" err="1">
                <a:solidFill>
                  <a:schemeClr val="tx1"/>
                </a:solidFill>
              </a:rPr>
              <a:t>usr</a:t>
            </a:r>
            <a:r>
              <a:rPr kumimoji="1" lang="en" altLang="ko-KR" sz="900" dirty="0">
                <a:solidFill>
                  <a:schemeClr val="tx1"/>
                </a:solidFill>
              </a:rPr>
              <a:t>/local/</a:t>
            </a:r>
            <a:r>
              <a:rPr kumimoji="1" lang="en" altLang="ko-KR" sz="900" dirty="0" err="1">
                <a:solidFill>
                  <a:schemeClr val="tx1"/>
                </a:solidFill>
              </a:rPr>
              <a:t>sbin</a:t>
            </a:r>
            <a:r>
              <a:rPr kumimoji="1" lang="en" altLang="ko-KR" sz="900" dirty="0">
                <a:solidFill>
                  <a:schemeClr val="tx1"/>
                </a:solidFill>
              </a:rPr>
              <a:t>:/</a:t>
            </a:r>
            <a:r>
              <a:rPr kumimoji="1" lang="en" altLang="ko-KR" sz="900" dirty="0" err="1">
                <a:solidFill>
                  <a:schemeClr val="tx1"/>
                </a:solidFill>
              </a:rPr>
              <a:t>usr</a:t>
            </a:r>
            <a:r>
              <a:rPr kumimoji="1" lang="en" altLang="ko-KR" sz="900" dirty="0">
                <a:solidFill>
                  <a:schemeClr val="tx1"/>
                </a:solidFill>
              </a:rPr>
              <a:t>/</a:t>
            </a:r>
            <a:r>
              <a:rPr kumimoji="1" lang="en" altLang="ko-KR" sz="900" dirty="0" err="1">
                <a:solidFill>
                  <a:schemeClr val="tx1"/>
                </a:solidFill>
              </a:rPr>
              <a:t>sbin</a:t>
            </a:r>
            <a:r>
              <a:rPr kumimoji="1" lang="en" altLang="ko-KR" sz="900" dirty="0">
                <a:solidFill>
                  <a:schemeClr val="tx1"/>
                </a:solidFill>
              </a:rPr>
              <a:t>:/home/ec2-user/.local/bin:/home/ec2-user/bin:/home/ec2-user/.local/bin:/home/ec2-user/bin:/</a:t>
            </a:r>
            <a:r>
              <a:rPr kumimoji="1" lang="en" altLang="ko-KR" sz="900" dirty="0" err="1">
                <a:solidFill>
                  <a:schemeClr val="tx1"/>
                </a:solidFill>
              </a:rPr>
              <a:t>usr</a:t>
            </a:r>
            <a:r>
              <a:rPr kumimoji="1" lang="en" altLang="ko-KR" sz="900" dirty="0">
                <a:solidFill>
                  <a:schemeClr val="tx1"/>
                </a:solidFill>
              </a:rPr>
              <a:t>/lib/</a:t>
            </a:r>
            <a:r>
              <a:rPr kumimoji="1" lang="en" altLang="ko-KR" sz="900" dirty="0" err="1">
                <a:solidFill>
                  <a:schemeClr val="tx1"/>
                </a:solidFill>
              </a:rPr>
              <a:t>jvm</a:t>
            </a:r>
            <a:r>
              <a:rPr kumimoji="1" lang="en" altLang="ko-KR" sz="900" dirty="0">
                <a:solidFill>
                  <a:schemeClr val="tx1"/>
                </a:solidFill>
              </a:rPr>
              <a:t>/java-1.8.0-amazon-corretto.x86_64/bin:/home/ec2-user/.local/bin:/home/ec2-user/bin:/</a:t>
            </a:r>
            <a:r>
              <a:rPr kumimoji="1" lang="en" altLang="ko-KR" sz="900" dirty="0" err="1">
                <a:solidFill>
                  <a:schemeClr val="tx1"/>
                </a:solidFill>
              </a:rPr>
              <a:t>usr</a:t>
            </a:r>
            <a:r>
              <a:rPr kumimoji="1" lang="en" altLang="ko-KR" sz="900" dirty="0">
                <a:solidFill>
                  <a:schemeClr val="tx1"/>
                </a:solidFill>
              </a:rPr>
              <a:t>/lib/</a:t>
            </a:r>
            <a:r>
              <a:rPr kumimoji="1" lang="en" altLang="ko-KR" sz="900" dirty="0" err="1">
                <a:solidFill>
                  <a:schemeClr val="tx1"/>
                </a:solidFill>
              </a:rPr>
              <a:t>jvm</a:t>
            </a:r>
            <a:r>
              <a:rPr kumimoji="1" lang="en" altLang="ko-KR" sz="900" dirty="0">
                <a:solidFill>
                  <a:schemeClr val="tx1"/>
                </a:solidFill>
              </a:rPr>
              <a:t>/java-1.8.0-amazon-corretto.x86_64/bin:/opt/maven/bin:/home/ec2-user/.local/bin:/home/ec2-user/bin:/</a:t>
            </a:r>
            <a:r>
              <a:rPr kumimoji="1" lang="en" altLang="ko-KR" sz="900" dirty="0" err="1">
                <a:solidFill>
                  <a:schemeClr val="tx1"/>
                </a:solidFill>
              </a:rPr>
              <a:t>usr</a:t>
            </a:r>
            <a:r>
              <a:rPr kumimoji="1" lang="en" altLang="ko-KR" sz="900" dirty="0">
                <a:solidFill>
                  <a:schemeClr val="tx1"/>
                </a:solidFill>
              </a:rPr>
              <a:t>/lib/</a:t>
            </a:r>
            <a:r>
              <a:rPr kumimoji="1" lang="en" altLang="ko-KR" sz="900" dirty="0" err="1">
                <a:solidFill>
                  <a:schemeClr val="tx1"/>
                </a:solidFill>
              </a:rPr>
              <a:t>jvm</a:t>
            </a:r>
            <a:r>
              <a:rPr kumimoji="1" lang="en" altLang="ko-KR" sz="900" dirty="0">
                <a:solidFill>
                  <a:schemeClr val="tx1"/>
                </a:solidFill>
              </a:rPr>
              <a:t>/java-1.8.0-amazon-corretto.x86_64/bin</a:t>
            </a:r>
          </a:p>
          <a:p>
            <a:r>
              <a:rPr kumimoji="1" lang="en" altLang="ko-KR" sz="900" dirty="0">
                <a:solidFill>
                  <a:schemeClr val="tx1"/>
                </a:solidFill>
              </a:rPr>
              <a:t>User=root</a:t>
            </a:r>
          </a:p>
          <a:p>
            <a:r>
              <a:rPr kumimoji="1" lang="en" altLang="ko-KR" sz="900" dirty="0">
                <a:solidFill>
                  <a:schemeClr val="tx1"/>
                </a:solidFill>
              </a:rPr>
              <a:t>Group=root</a:t>
            </a:r>
          </a:p>
          <a:p>
            <a:endParaRPr kumimoji="1" lang="en" altLang="ko-KR" sz="900" dirty="0">
              <a:solidFill>
                <a:schemeClr val="tx1"/>
              </a:solidFill>
            </a:endParaRPr>
          </a:p>
          <a:p>
            <a:r>
              <a:rPr kumimoji="1" lang="en" altLang="ko-KR" sz="900" dirty="0" err="1">
                <a:solidFill>
                  <a:schemeClr val="tx1"/>
                </a:solidFill>
              </a:rPr>
              <a:t>ExecStart</a:t>
            </a:r>
            <a:r>
              <a:rPr kumimoji="1" lang="en" altLang="ko-KR" sz="900" dirty="0">
                <a:solidFill>
                  <a:schemeClr val="tx1"/>
                </a:solidFill>
              </a:rPr>
              <a:t>=/opt/apache-tomcat-8.5.38/bin/</a:t>
            </a:r>
            <a:r>
              <a:rPr kumimoji="1" lang="en" altLang="ko-KR" sz="900" dirty="0" err="1">
                <a:solidFill>
                  <a:schemeClr val="tx1"/>
                </a:solidFill>
              </a:rPr>
              <a:t>startup.sh</a:t>
            </a:r>
            <a:endParaRPr kumimoji="1" lang="en" altLang="ko-KR" sz="900" dirty="0">
              <a:solidFill>
                <a:schemeClr val="tx1"/>
              </a:solidFill>
            </a:endParaRPr>
          </a:p>
          <a:p>
            <a:r>
              <a:rPr kumimoji="1" lang="en" altLang="ko-KR" sz="900" dirty="0" err="1">
                <a:solidFill>
                  <a:schemeClr val="tx1"/>
                </a:solidFill>
              </a:rPr>
              <a:t>ExecStop</a:t>
            </a:r>
            <a:r>
              <a:rPr kumimoji="1" lang="en" altLang="ko-KR" sz="900" dirty="0">
                <a:solidFill>
                  <a:schemeClr val="tx1"/>
                </a:solidFill>
              </a:rPr>
              <a:t>=/opt/apache-tomcat-8.5.38/bin/</a:t>
            </a:r>
            <a:r>
              <a:rPr kumimoji="1" lang="en" altLang="ko-KR" sz="900" dirty="0" err="1">
                <a:solidFill>
                  <a:schemeClr val="tx1"/>
                </a:solidFill>
              </a:rPr>
              <a:t>shutdown.sh</a:t>
            </a:r>
            <a:endParaRPr kumimoji="1" lang="en" altLang="ko-KR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7552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68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IV. 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배포 애플리케이션 생성</a:t>
            </a:r>
          </a:p>
        </p:txBody>
      </p:sp>
      <p:sp>
        <p:nvSpPr>
          <p:cNvPr id="19" name="Google Shape;90;p9">
            <a:extLst>
              <a:ext uri="{FF2B5EF4-FFF2-40B4-BE49-F238E27FC236}">
                <a16:creationId xmlns:a16="http://schemas.microsoft.com/office/drawing/2014/main" id="{5E81B5A5-CDF5-734C-8180-0D3A86E7D505}"/>
              </a:ext>
            </a:extLst>
          </p:cNvPr>
          <p:cNvSpPr/>
          <p:nvPr/>
        </p:nvSpPr>
        <p:spPr>
          <a:xfrm>
            <a:off x="221876" y="598862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애플리케이션 구성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및 배포 그룹 생성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9EEC02-5E3B-3C4B-BE0F-B95E1A156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536" y="745524"/>
            <a:ext cx="3838017" cy="38736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569F60-1A85-6D49-899E-FA0CC7FFE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44" y="1287836"/>
            <a:ext cx="3998125" cy="326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07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 dirty="0"/>
          </a:p>
        </p:txBody>
      </p:sp>
      <p:sp>
        <p:nvSpPr>
          <p:cNvPr id="13" name="Google Shape;90;p9"/>
          <p:cNvSpPr/>
          <p:nvPr/>
        </p:nvSpPr>
        <p:spPr>
          <a:xfrm>
            <a:off x="228600" y="592138"/>
            <a:ext cx="8686800" cy="29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marR="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환경 설정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I. Code Commit</a:t>
            </a:r>
            <a:endParaRPr lang="ko-KR" altLang="en-US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5D1C79-90C7-424C-9958-9917397BB294}"/>
              </a:ext>
            </a:extLst>
          </p:cNvPr>
          <p:cNvSpPr txBox="1"/>
          <p:nvPr/>
        </p:nvSpPr>
        <p:spPr>
          <a:xfrm>
            <a:off x="228600" y="962948"/>
            <a:ext cx="882662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4150" indent="-184150"/>
            <a:r>
              <a:rPr kumimoji="1" lang="en-US" altLang="ko-KR" dirty="0"/>
              <a:t>4.</a:t>
            </a:r>
            <a:r>
              <a:rPr kumimoji="1" lang="ko-KR" altLang="en-US" dirty="0"/>
              <a:t>  </a:t>
            </a:r>
            <a:r>
              <a:rPr kumimoji="1" lang="en-US" altLang="ko-KR" dirty="0"/>
              <a:t>ec2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code deploy agent </a:t>
            </a:r>
            <a:r>
              <a:rPr kumimoji="1" lang="ko-KR" altLang="en-US" dirty="0"/>
              <a:t>설치</a:t>
            </a:r>
            <a:endParaRPr kumimoji="1" lang="en-US" altLang="ko-KR" dirty="0"/>
          </a:p>
          <a:p>
            <a:pPr marL="184150" indent="-44450"/>
            <a:r>
              <a:rPr lang="en" altLang="ko-KR" dirty="0">
                <a:hlinkClick r:id="rId3"/>
              </a:rPr>
              <a:t>https://docs.aws.amazon.com/ko_kr/codedeploy/latest/userguide/instances-ec2-create.html</a:t>
            </a:r>
            <a:endParaRPr kumimoji="1" lang="en-US" altLang="ko-KR" dirty="0"/>
          </a:p>
          <a:p>
            <a:pPr indent="139700"/>
            <a:r>
              <a:rPr kumimoji="1" lang="ko-KR" altLang="en-US" dirty="0"/>
              <a:t>위의 사이트를 참고하여 맞는 사양의 </a:t>
            </a:r>
            <a:r>
              <a:rPr kumimoji="1" lang="en-US" altLang="ko-KR" dirty="0"/>
              <a:t>code deploy agent </a:t>
            </a:r>
            <a:r>
              <a:rPr kumimoji="1" lang="ko-KR" altLang="en-US" dirty="0"/>
              <a:t>설치</a:t>
            </a:r>
            <a:endParaRPr kumimoji="1" lang="en-US" altLang="ko-KR" dirty="0"/>
          </a:p>
          <a:p>
            <a:pPr indent="139700"/>
            <a:r>
              <a:rPr kumimoji="1" lang="en-US" altLang="ko-KR" dirty="0"/>
              <a:t>Ex)</a:t>
            </a:r>
          </a:p>
          <a:p>
            <a:pPr indent="139700"/>
            <a:r>
              <a:rPr kumimoji="1" lang="ko-KR" altLang="en-US" dirty="0" err="1"/>
              <a:t>리전</a:t>
            </a:r>
            <a:r>
              <a:rPr kumimoji="1" lang="en-US" altLang="ko-KR" dirty="0"/>
              <a:t>:</a:t>
            </a:r>
            <a:r>
              <a:rPr kumimoji="1" lang="ko-KR" altLang="en-US" dirty="0"/>
              <a:t>  </a:t>
            </a:r>
            <a:r>
              <a:rPr kumimoji="1" lang="ko-KR" altLang="en-US" dirty="0" err="1"/>
              <a:t>오레곤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indent="139700"/>
            <a:r>
              <a:rPr kumimoji="1" lang="ko-KR" altLang="en-US" dirty="0"/>
              <a:t>운영체제</a:t>
            </a:r>
            <a:r>
              <a:rPr kumimoji="1" lang="en-US" altLang="ko-KR" dirty="0"/>
              <a:t>:</a:t>
            </a:r>
            <a:r>
              <a:rPr kumimoji="1" lang="en-US" altLang="ko-KR" dirty="0" err="1"/>
              <a:t>linux</a:t>
            </a:r>
            <a:endParaRPr kumimoji="1" lang="en-US" altLang="ko-KR" dirty="0"/>
          </a:p>
          <a:p>
            <a:pPr indent="139700"/>
            <a:r>
              <a:rPr kumimoji="1" lang="ko-KR" altLang="en-US" dirty="0"/>
              <a:t>설치 명령어</a:t>
            </a:r>
            <a:r>
              <a:rPr kumimoji="1" lang="en-US" altLang="ko-KR" dirty="0"/>
              <a:t>:</a:t>
            </a:r>
          </a:p>
          <a:p>
            <a:pPr marL="493713" indent="-88900"/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yum -y update</a:t>
            </a:r>
          </a:p>
          <a:p>
            <a:pPr marL="493713" indent="-88900"/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en-US" altLang="ko-KR" dirty="0"/>
              <a:t>yum install -y ruby</a:t>
            </a:r>
          </a:p>
          <a:p>
            <a:pPr marL="493713" indent="-88900"/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  <a:r>
              <a:rPr kumimoji="1" lang="en-US" altLang="ko-KR" dirty="0"/>
              <a:t>cd /home/ec2-user</a:t>
            </a:r>
          </a:p>
          <a:p>
            <a:pPr marL="493713" indent="-88900"/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kumimoji="1" lang="en-US" altLang="ko-KR" dirty="0"/>
              <a:t>curl -O </a:t>
            </a:r>
            <a:r>
              <a:rPr lang="ko-KR" altLang="ko-KR" dirty="0">
                <a:hlinkClick r:id="rId4"/>
              </a:rPr>
              <a:t>https://aws-codedeploy-us-west-2</a:t>
            </a:r>
            <a:r>
              <a:rPr lang="en-US" altLang="ko-KR" dirty="0">
                <a:hlinkClick r:id="rId4"/>
              </a:rPr>
              <a:t>.s3.us-west-2.amazonaws.com/latest/install</a:t>
            </a:r>
            <a:endParaRPr kumimoji="1" lang="en-US" altLang="ko-KR" dirty="0"/>
          </a:p>
          <a:p>
            <a:pPr marL="493713" indent="-88900"/>
            <a:r>
              <a:rPr kumimoji="1" lang="en-US" altLang="ko-KR" dirty="0"/>
              <a:t>5.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chmod</a:t>
            </a:r>
            <a:r>
              <a:rPr kumimoji="1" lang="en-US" altLang="ko-KR" dirty="0"/>
              <a:t> +x ./install</a:t>
            </a:r>
          </a:p>
          <a:p>
            <a:pPr marL="493713" indent="-88900"/>
            <a:r>
              <a:rPr kumimoji="1" lang="en-US" altLang="ko-KR" dirty="0"/>
              <a:t>6.</a:t>
            </a:r>
            <a:r>
              <a:rPr kumimoji="1" lang="ko-KR" altLang="en-US" dirty="0"/>
              <a:t> </a:t>
            </a:r>
            <a:r>
              <a:rPr kumimoji="1" lang="en-US" altLang="ko-KR" dirty="0"/>
              <a:t>./install auto</a:t>
            </a:r>
          </a:p>
          <a:p>
            <a:endParaRPr kumimoji="1" lang="en-US" altLang="ko-KR" dirty="0"/>
          </a:p>
          <a:p>
            <a:pPr indent="139700"/>
            <a:r>
              <a:rPr kumimoji="1" lang="ko-KR" altLang="en-US" dirty="0"/>
              <a:t>* 주의 사항</a:t>
            </a:r>
            <a:r>
              <a:rPr kumimoji="1" lang="en-US" altLang="ko-KR" dirty="0"/>
              <a:t>:</a:t>
            </a:r>
            <a:r>
              <a:rPr lang="en" altLang="ko-KR" dirty="0"/>
              <a:t>curl -O </a:t>
            </a:r>
            <a:r>
              <a:rPr lang="en" altLang="ko-KR" dirty="0">
                <a:hlinkClick r:id="rId5"/>
              </a:rPr>
              <a:t>https://bucket-name.s3.amazonaws.com/latest/install</a:t>
            </a:r>
            <a:endParaRPr lang="en" altLang="ko-KR" dirty="0"/>
          </a:p>
          <a:p>
            <a:pPr indent="273050"/>
            <a:r>
              <a:rPr kumimoji="1" lang="ko-KR" altLang="en-US" dirty="0"/>
              <a:t> </a:t>
            </a:r>
            <a:r>
              <a:rPr kumimoji="1" lang="en" altLang="ko-KR" dirty="0"/>
              <a:t>bucket-name</a:t>
            </a:r>
            <a:r>
              <a:rPr kumimoji="1" lang="ko-KR" altLang="en-US" dirty="0"/>
              <a:t>에는 아래 사이트를 참고하여 맞는 이름과 </a:t>
            </a:r>
            <a:r>
              <a:rPr kumimoji="1" lang="ko-KR" altLang="en-US" dirty="0" err="1"/>
              <a:t>리전을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작성해주어야함</a:t>
            </a:r>
            <a:r>
              <a:rPr kumimoji="1" lang="en-US" altLang="ko-KR" dirty="0"/>
              <a:t>.</a:t>
            </a:r>
          </a:p>
          <a:p>
            <a:pPr marL="317500" indent="-44450"/>
            <a:r>
              <a:rPr kumimoji="1" lang="ko-KR" altLang="en-US" dirty="0"/>
              <a:t> </a:t>
            </a:r>
            <a:r>
              <a:rPr lang="en" altLang="ko-KR" dirty="0">
                <a:hlinkClick r:id="rId6"/>
              </a:rPr>
              <a:t>https://docs.aws.amazon.com/ko_kr/codedeploy/latest/userguide/</a:t>
            </a:r>
            <a:r>
              <a:rPr lang="en" altLang="ko-KR" dirty="0" err="1">
                <a:hlinkClick r:id="rId6"/>
              </a:rPr>
              <a:t>resource-kit.html#resource-kit-bucket-names</a:t>
            </a:r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354F9E-BA1D-D943-B530-79CCD5392A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3496" y="1768886"/>
            <a:ext cx="2091312" cy="136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812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69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IV. 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배포 애플리케이션 생성</a:t>
            </a:r>
          </a:p>
        </p:txBody>
      </p:sp>
      <p:sp>
        <p:nvSpPr>
          <p:cNvPr id="19" name="Google Shape;90;p9">
            <a:extLst>
              <a:ext uri="{FF2B5EF4-FFF2-40B4-BE49-F238E27FC236}">
                <a16:creationId xmlns:a16="http://schemas.microsoft.com/office/drawing/2014/main" id="{5E81B5A5-CDF5-734C-8180-0D3A86E7D505}"/>
              </a:ext>
            </a:extLst>
          </p:cNvPr>
          <p:cNvSpPr/>
          <p:nvPr/>
        </p:nvSpPr>
        <p:spPr>
          <a:xfrm>
            <a:off x="221876" y="598862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애플리케이션 구성 및 배포 그룹 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11D09F-5F63-574F-8BC2-D6F369682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876" y="658906"/>
            <a:ext cx="3892047" cy="40604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1DF1794-3902-524D-9F7B-D5A78134F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82" y="1182572"/>
            <a:ext cx="4148589" cy="353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634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70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V. Jenkins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프로젝트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A3B8BA-66B1-294B-8E5A-2597CB7F03C9}"/>
              </a:ext>
            </a:extLst>
          </p:cNvPr>
          <p:cNvSpPr txBox="1"/>
          <p:nvPr/>
        </p:nvSpPr>
        <p:spPr>
          <a:xfrm>
            <a:off x="228600" y="968256"/>
            <a:ext cx="868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3400" lvl="1"/>
            <a:r>
              <a:rPr lang="ko-KR" altLang="en-US" sz="1200" dirty="0"/>
              <a:t>새로운 아이템 </a:t>
            </a:r>
            <a:r>
              <a:rPr lang="en-US" altLang="ko-KR" sz="1200" dirty="0"/>
              <a:t>–</a:t>
            </a:r>
            <a:r>
              <a:rPr lang="ko-KR" altLang="en-US" sz="1200" dirty="0"/>
              <a:t> </a:t>
            </a:r>
            <a:r>
              <a:rPr lang="en-US" altLang="ko-KR" sz="1200" dirty="0"/>
              <a:t>Freestyle project </a:t>
            </a:r>
            <a:r>
              <a:rPr lang="ko-KR" altLang="en-US" sz="1200" dirty="0"/>
              <a:t>선택</a:t>
            </a:r>
            <a:endParaRPr lang="en-US" altLang="ko-KR" sz="1200" dirty="0"/>
          </a:p>
        </p:txBody>
      </p:sp>
      <p:sp>
        <p:nvSpPr>
          <p:cNvPr id="8" name="Google Shape;90;p9">
            <a:extLst>
              <a:ext uri="{FF2B5EF4-FFF2-40B4-BE49-F238E27FC236}">
                <a16:creationId xmlns:a16="http://schemas.microsoft.com/office/drawing/2014/main" id="{41DF693B-7330-DD41-95F8-712352B8BCA1}"/>
              </a:ext>
            </a:extLst>
          </p:cNvPr>
          <p:cNvSpPr/>
          <p:nvPr/>
        </p:nvSpPr>
        <p:spPr>
          <a:xfrm>
            <a:off x="228600" y="592138"/>
            <a:ext cx="86868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Item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생성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1CAA5B-9DA4-3349-BF57-8F2F8D519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46" y="1472453"/>
            <a:ext cx="2062785" cy="3009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97CD7D7-0008-3F41-A6E5-5CD71078E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232" y="1299521"/>
            <a:ext cx="5109223" cy="336070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D3B9C9E-7C99-1A4D-A016-E844C01001D5}"/>
              </a:ext>
            </a:extLst>
          </p:cNvPr>
          <p:cNvSpPr/>
          <p:nvPr/>
        </p:nvSpPr>
        <p:spPr>
          <a:xfrm>
            <a:off x="748302" y="1776023"/>
            <a:ext cx="1586753" cy="286872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2664A5-3363-204A-8397-71A7D129AE1F}"/>
              </a:ext>
            </a:extLst>
          </p:cNvPr>
          <p:cNvSpPr/>
          <p:nvPr/>
        </p:nvSpPr>
        <p:spPr>
          <a:xfrm>
            <a:off x="3515481" y="1447211"/>
            <a:ext cx="1554059" cy="563950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ACA0274-8523-8C49-9299-ADB681E6F18E}"/>
              </a:ext>
            </a:extLst>
          </p:cNvPr>
          <p:cNvSpPr/>
          <p:nvPr/>
        </p:nvSpPr>
        <p:spPr>
          <a:xfrm>
            <a:off x="3515481" y="2157199"/>
            <a:ext cx="4922548" cy="498595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5112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71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V. Jenkins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프로젝트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A3B8BA-66B1-294B-8E5A-2597CB7F03C9}"/>
              </a:ext>
            </a:extLst>
          </p:cNvPr>
          <p:cNvSpPr txBox="1"/>
          <p:nvPr/>
        </p:nvSpPr>
        <p:spPr>
          <a:xfrm>
            <a:off x="228600" y="968256"/>
            <a:ext cx="868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3400" lvl="1"/>
            <a:r>
              <a:rPr lang="en-US" altLang="ko-KR" sz="1200" dirty="0"/>
              <a:t>1. Git </a:t>
            </a:r>
            <a:r>
              <a:rPr lang="ko-KR" altLang="en-US" sz="1200" dirty="0"/>
              <a:t>선택</a:t>
            </a:r>
            <a:endParaRPr lang="en-US" altLang="ko-KR" sz="1200" dirty="0"/>
          </a:p>
          <a:p>
            <a:pPr marL="383400" lvl="1"/>
            <a:r>
              <a:rPr lang="en-US" altLang="ko-KR" sz="1200" dirty="0"/>
              <a:t>2.</a:t>
            </a:r>
            <a:r>
              <a:rPr lang="ko-KR" altLang="en-US" sz="1200" dirty="0"/>
              <a:t> </a:t>
            </a:r>
            <a:r>
              <a:rPr lang="en-US" altLang="ko-KR" sz="1200" dirty="0" err="1"/>
              <a:t>CodeCommit</a:t>
            </a:r>
            <a:r>
              <a:rPr lang="en-US" altLang="ko-KR" sz="1200" dirty="0"/>
              <a:t> Repository URL </a:t>
            </a:r>
            <a:r>
              <a:rPr lang="ko-KR" altLang="en-US" sz="1200" dirty="0"/>
              <a:t>입력 및 </a:t>
            </a:r>
            <a:r>
              <a:rPr lang="en-US" altLang="ko-KR" sz="1200" dirty="0"/>
              <a:t>Credential </a:t>
            </a:r>
            <a:r>
              <a:rPr lang="ko-KR" altLang="en-US" sz="1200" dirty="0"/>
              <a:t>추가하여 선택</a:t>
            </a:r>
            <a:endParaRPr lang="en-US" altLang="ko-KR" sz="1200" dirty="0"/>
          </a:p>
          <a:p>
            <a:pPr marL="383400" lvl="1"/>
            <a:endParaRPr lang="en-US" altLang="ko-KR" sz="1200" dirty="0"/>
          </a:p>
          <a:p>
            <a:pPr marL="383400" lvl="1"/>
            <a:endParaRPr lang="en-US" altLang="ko-KR" sz="1200" dirty="0"/>
          </a:p>
        </p:txBody>
      </p:sp>
      <p:sp>
        <p:nvSpPr>
          <p:cNvPr id="8" name="Google Shape;90;p9">
            <a:extLst>
              <a:ext uri="{FF2B5EF4-FFF2-40B4-BE49-F238E27FC236}">
                <a16:creationId xmlns:a16="http://schemas.microsoft.com/office/drawing/2014/main" id="{41DF693B-7330-DD41-95F8-712352B8BCA1}"/>
              </a:ext>
            </a:extLst>
          </p:cNvPr>
          <p:cNvSpPr/>
          <p:nvPr/>
        </p:nvSpPr>
        <p:spPr>
          <a:xfrm>
            <a:off x="228600" y="592138"/>
            <a:ext cx="86868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소스 코드 관리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587B8A-4DB6-3541-952F-5C535EB7A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81" y="1440794"/>
            <a:ext cx="4800601" cy="279260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131A079-9CDD-1944-9A79-6FFCEB9056FA}"/>
              </a:ext>
            </a:extLst>
          </p:cNvPr>
          <p:cNvSpPr/>
          <p:nvPr/>
        </p:nvSpPr>
        <p:spPr>
          <a:xfrm>
            <a:off x="309281" y="1989816"/>
            <a:ext cx="390571" cy="181884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124493-2227-0946-A212-09E045572EE0}"/>
              </a:ext>
            </a:extLst>
          </p:cNvPr>
          <p:cNvSpPr/>
          <p:nvPr/>
        </p:nvSpPr>
        <p:spPr>
          <a:xfrm>
            <a:off x="1324535" y="2271791"/>
            <a:ext cx="3346076" cy="531921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EA3B62-26B5-454C-A1F9-83AC3876C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3571" y="2571750"/>
            <a:ext cx="4477870" cy="218048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A41E64-9EF2-DF4D-8824-13CF776F7108}"/>
              </a:ext>
            </a:extLst>
          </p:cNvPr>
          <p:cNvSpPr/>
          <p:nvPr/>
        </p:nvSpPr>
        <p:spPr>
          <a:xfrm>
            <a:off x="4677335" y="3641821"/>
            <a:ext cx="1649507" cy="591580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320293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72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V. Jenkins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프로젝트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A3B8BA-66B1-294B-8E5A-2597CB7F03C9}"/>
              </a:ext>
            </a:extLst>
          </p:cNvPr>
          <p:cNvSpPr txBox="1"/>
          <p:nvPr/>
        </p:nvSpPr>
        <p:spPr>
          <a:xfrm>
            <a:off x="228600" y="968256"/>
            <a:ext cx="8686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3400" lvl="1"/>
            <a:r>
              <a:rPr lang="en-US" altLang="ko-KR" sz="1200" dirty="0"/>
              <a:t>1. Invoke</a:t>
            </a:r>
            <a:r>
              <a:rPr lang="ko-KR" altLang="en-US" sz="1200" dirty="0"/>
              <a:t> </a:t>
            </a:r>
            <a:r>
              <a:rPr lang="en-US" altLang="ko-KR" sz="1200" dirty="0"/>
              <a:t>top-level</a:t>
            </a:r>
            <a:r>
              <a:rPr lang="ko-KR" altLang="en-US" sz="1200" dirty="0"/>
              <a:t> </a:t>
            </a:r>
            <a:r>
              <a:rPr lang="en-US" altLang="ko-KR" sz="1200" dirty="0"/>
              <a:t>Maven</a:t>
            </a:r>
            <a:r>
              <a:rPr lang="ko-KR" altLang="en-US" sz="1200" dirty="0"/>
              <a:t> </a:t>
            </a:r>
            <a:r>
              <a:rPr lang="en-US" altLang="ko-KR" sz="1200" dirty="0"/>
              <a:t>targets </a:t>
            </a:r>
            <a:r>
              <a:rPr lang="ko-KR" altLang="en-US" sz="1200" dirty="0"/>
              <a:t>선택</a:t>
            </a:r>
            <a:endParaRPr lang="en-US" altLang="ko-KR" sz="1200" dirty="0"/>
          </a:p>
          <a:p>
            <a:pPr marL="383400" lvl="1"/>
            <a:r>
              <a:rPr lang="en-US" altLang="ko-KR" sz="1200" dirty="0"/>
              <a:t>2.</a:t>
            </a:r>
            <a:r>
              <a:rPr lang="ko-KR" altLang="en-US" sz="1200" dirty="0"/>
              <a:t> 앞에서 설정해줬던 </a:t>
            </a:r>
            <a:r>
              <a:rPr lang="en-US" altLang="ko-KR" sz="1200" dirty="0"/>
              <a:t>Maven Version </a:t>
            </a:r>
            <a:r>
              <a:rPr lang="ko-KR" altLang="en-US" sz="1200" dirty="0"/>
              <a:t>선택</a:t>
            </a:r>
            <a:endParaRPr lang="en-US" altLang="ko-KR" sz="1200" dirty="0"/>
          </a:p>
          <a:p>
            <a:pPr marL="383400" lvl="1"/>
            <a:r>
              <a:rPr lang="en-US" altLang="ko-KR" sz="1200" dirty="0"/>
              <a:t>3. Goal : clean package</a:t>
            </a:r>
          </a:p>
          <a:p>
            <a:pPr marL="383400" lvl="1"/>
            <a:endParaRPr lang="en-US" altLang="ko-KR" sz="1200" dirty="0"/>
          </a:p>
          <a:p>
            <a:pPr marL="383400" lvl="1"/>
            <a:endParaRPr lang="en-US" altLang="ko-KR" sz="1200" dirty="0"/>
          </a:p>
        </p:txBody>
      </p:sp>
      <p:sp>
        <p:nvSpPr>
          <p:cNvPr id="8" name="Google Shape;90;p9">
            <a:extLst>
              <a:ext uri="{FF2B5EF4-FFF2-40B4-BE49-F238E27FC236}">
                <a16:creationId xmlns:a16="http://schemas.microsoft.com/office/drawing/2014/main" id="{41DF693B-7330-DD41-95F8-712352B8BCA1}"/>
              </a:ext>
            </a:extLst>
          </p:cNvPr>
          <p:cNvSpPr/>
          <p:nvPr/>
        </p:nvSpPr>
        <p:spPr>
          <a:xfrm>
            <a:off x="228600" y="592138"/>
            <a:ext cx="86868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Build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B632C3-8FCF-9F4E-AAD7-69EA50075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564" y="1937980"/>
            <a:ext cx="5620871" cy="190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869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73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V. Jenkins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프로젝트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A3B8BA-66B1-294B-8E5A-2597CB7F03C9}"/>
              </a:ext>
            </a:extLst>
          </p:cNvPr>
          <p:cNvSpPr txBox="1"/>
          <p:nvPr/>
        </p:nvSpPr>
        <p:spPr>
          <a:xfrm>
            <a:off x="4257299" y="1289267"/>
            <a:ext cx="4894729" cy="2839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3400" lvl="1"/>
            <a:r>
              <a:rPr lang="en-US" altLang="ko-KR" sz="1050" b="1" dirty="0"/>
              <a:t>1.</a:t>
            </a:r>
            <a:r>
              <a:rPr lang="ko-KR" altLang="en-US" sz="1050" b="1" dirty="0"/>
              <a:t> 빌드 후 조치 </a:t>
            </a:r>
            <a:r>
              <a:rPr lang="en-US" altLang="ko-KR" sz="1050" b="1" dirty="0"/>
              <a:t>-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Deploy an application to AWS </a:t>
            </a:r>
            <a:r>
              <a:rPr lang="en-US" altLang="ko-KR" sz="1050" b="1" dirty="0" err="1"/>
              <a:t>CodeDeploy</a:t>
            </a:r>
            <a:r>
              <a:rPr lang="en-US" altLang="ko-KR" sz="1050" b="1" dirty="0"/>
              <a:t> </a:t>
            </a:r>
            <a:r>
              <a:rPr lang="ko-KR" altLang="en-US" sz="1050" dirty="0"/>
              <a:t>선택</a:t>
            </a:r>
            <a:endParaRPr lang="en-US" altLang="ko-KR" sz="1050" dirty="0"/>
          </a:p>
          <a:p>
            <a:pPr marL="383400" lvl="1"/>
            <a:endParaRPr lang="en-US" altLang="ko-KR" sz="1050" dirty="0"/>
          </a:p>
          <a:p>
            <a:pPr marL="383400" lvl="1"/>
            <a:r>
              <a:rPr lang="en-US" altLang="ko-KR" sz="1050" b="1" dirty="0"/>
              <a:t>2.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AWS </a:t>
            </a:r>
            <a:r>
              <a:rPr lang="en-US" altLang="ko-KR" sz="1050" b="1" dirty="0" err="1"/>
              <a:t>CodeDeploy</a:t>
            </a:r>
            <a:r>
              <a:rPr lang="en-US" altLang="ko-KR" sz="1050" b="1" dirty="0"/>
              <a:t> Application Name</a:t>
            </a:r>
            <a:r>
              <a:rPr lang="ko-KR" altLang="en-US" sz="1050" b="1" dirty="0"/>
              <a:t> </a:t>
            </a:r>
            <a:r>
              <a:rPr lang="ko-KR" altLang="en-US" sz="1050" dirty="0"/>
              <a:t>입력</a:t>
            </a:r>
            <a:endParaRPr lang="en-US" altLang="ko-KR" sz="1050" dirty="0"/>
          </a:p>
          <a:p>
            <a:pPr marL="383400" lvl="1"/>
            <a:r>
              <a:rPr lang="ko-KR" altLang="en-US" sz="1050" dirty="0"/>
              <a:t>  </a:t>
            </a:r>
            <a:r>
              <a:rPr lang="en-US" altLang="ko-KR" sz="1050" dirty="0"/>
              <a:t>- </a:t>
            </a:r>
            <a:r>
              <a:rPr lang="en-US" altLang="ko-KR" sz="1050" dirty="0" err="1"/>
              <a:t>Codedeploy</a:t>
            </a:r>
            <a:r>
              <a:rPr lang="ko-KR" altLang="en-US" sz="1050" dirty="0"/>
              <a:t>에서 생성한 애플리케이션 명 </a:t>
            </a:r>
            <a:endParaRPr lang="en-US" altLang="ko-KR" sz="1050" dirty="0"/>
          </a:p>
          <a:p>
            <a:pPr marL="383400" lvl="1"/>
            <a:endParaRPr lang="en-US" altLang="ko-KR" sz="1050" dirty="0"/>
          </a:p>
          <a:p>
            <a:pPr marL="383400" lvl="1"/>
            <a:r>
              <a:rPr lang="en-US" altLang="ko-KR" sz="1050" b="1" dirty="0"/>
              <a:t>3.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AWS </a:t>
            </a:r>
            <a:r>
              <a:rPr lang="en-US" altLang="ko-KR" sz="1050" b="1" dirty="0" err="1"/>
              <a:t>CodeDeploy</a:t>
            </a:r>
            <a:r>
              <a:rPr lang="en-US" altLang="ko-KR" sz="1050" b="1" dirty="0"/>
              <a:t> Deployment Group</a:t>
            </a:r>
            <a:r>
              <a:rPr lang="ko-KR" altLang="en-US" sz="1050" b="1" dirty="0"/>
              <a:t> </a:t>
            </a:r>
            <a:r>
              <a:rPr lang="ko-KR" altLang="en-US" sz="1050" dirty="0"/>
              <a:t>입력</a:t>
            </a:r>
            <a:endParaRPr lang="en-US" altLang="ko-KR" sz="1050" dirty="0"/>
          </a:p>
          <a:p>
            <a:pPr marL="383400" lvl="1"/>
            <a:r>
              <a:rPr lang="ko-KR" altLang="en-US" sz="1050" dirty="0"/>
              <a:t>  </a:t>
            </a:r>
            <a:r>
              <a:rPr lang="en-US" altLang="ko-KR" sz="1050" dirty="0"/>
              <a:t>-</a:t>
            </a:r>
            <a:r>
              <a:rPr lang="ko-KR" altLang="en-US" sz="1050" dirty="0"/>
              <a:t> </a:t>
            </a:r>
            <a:r>
              <a:rPr lang="en-US" altLang="ko-KR" sz="1050" dirty="0" err="1"/>
              <a:t>Codedeploy</a:t>
            </a:r>
            <a:r>
              <a:rPr lang="ko-KR" altLang="en-US" sz="1050" dirty="0"/>
              <a:t>에서 생성한 배포 그룹 명</a:t>
            </a:r>
            <a:endParaRPr lang="en-US" altLang="ko-KR" sz="1050" dirty="0"/>
          </a:p>
          <a:p>
            <a:pPr marL="383400" lvl="1"/>
            <a:endParaRPr lang="en-US" altLang="ko-KR" sz="1050" dirty="0"/>
          </a:p>
          <a:p>
            <a:pPr marL="383400" lvl="1"/>
            <a:r>
              <a:rPr lang="en-US" altLang="ko-KR" sz="1050" b="1" dirty="0"/>
              <a:t>4.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AWS Region : AP_NORTHEAST_2 (</a:t>
            </a:r>
            <a:r>
              <a:rPr lang="ko-KR" altLang="en-US" sz="1050" b="1" dirty="0"/>
              <a:t>서울</a:t>
            </a:r>
            <a:r>
              <a:rPr lang="en-US" altLang="ko-KR" sz="1050" b="1" dirty="0"/>
              <a:t>)</a:t>
            </a:r>
          </a:p>
          <a:p>
            <a:pPr marL="383400" lvl="1"/>
            <a:endParaRPr lang="en-US" altLang="ko-KR" sz="1050" b="1" dirty="0"/>
          </a:p>
          <a:p>
            <a:pPr marL="383400" lvl="1"/>
            <a:r>
              <a:rPr lang="en-US" altLang="ko-KR" sz="1050" b="1" dirty="0"/>
              <a:t>5.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S3 bucket</a:t>
            </a:r>
            <a:r>
              <a:rPr lang="ko-KR" altLang="en-US" sz="1050" b="1" dirty="0"/>
              <a:t> </a:t>
            </a:r>
            <a:r>
              <a:rPr lang="en-US" altLang="ko-KR" sz="1050" dirty="0"/>
              <a:t>:</a:t>
            </a:r>
            <a:r>
              <a:rPr lang="ko-KR" altLang="en-US" sz="1050" dirty="0"/>
              <a:t> 생성한 </a:t>
            </a:r>
            <a:r>
              <a:rPr lang="en-US" altLang="ko-KR" sz="1050" dirty="0"/>
              <a:t>S3 </a:t>
            </a:r>
            <a:r>
              <a:rPr lang="ko-KR" altLang="en-US" sz="1050" dirty="0" err="1"/>
              <a:t>버킷</a:t>
            </a:r>
            <a:r>
              <a:rPr lang="ko-KR" altLang="en-US" sz="1050" dirty="0"/>
              <a:t> 명</a:t>
            </a:r>
            <a:endParaRPr lang="en-US" altLang="ko-KR" sz="1050" dirty="0"/>
          </a:p>
          <a:p>
            <a:pPr marL="383400" lvl="1"/>
            <a:endParaRPr lang="en-US" altLang="ko-KR" sz="1050" dirty="0"/>
          </a:p>
          <a:p>
            <a:pPr marL="383400" lvl="1"/>
            <a:r>
              <a:rPr lang="en-US" altLang="ko-KR" sz="1050" b="1" dirty="0"/>
              <a:t>6.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Include Files </a:t>
            </a:r>
            <a:r>
              <a:rPr lang="en-US" altLang="ko-KR" sz="1050" dirty="0"/>
              <a:t>: </a:t>
            </a:r>
            <a:r>
              <a:rPr lang="en-US" altLang="ko-KR" sz="1050" dirty="0" err="1"/>
              <a:t>appspec.yml</a:t>
            </a:r>
            <a:r>
              <a:rPr lang="en-US" altLang="ko-KR" sz="1050" dirty="0"/>
              <a:t>, script/*, target/*</a:t>
            </a:r>
          </a:p>
          <a:p>
            <a:pPr marL="383400" lvl="1"/>
            <a:r>
              <a:rPr lang="en-US" altLang="ko-KR" sz="1050" dirty="0"/>
              <a:t>  - </a:t>
            </a:r>
            <a:r>
              <a:rPr lang="ko-KR" altLang="en-US" sz="1050" dirty="0"/>
              <a:t>배포할 파일 </a:t>
            </a:r>
            <a:r>
              <a:rPr lang="en-US" altLang="ko-KR" sz="1050" dirty="0"/>
              <a:t>(</a:t>
            </a:r>
            <a:r>
              <a:rPr lang="ko-KR" altLang="en-US" sz="1050" dirty="0" err="1"/>
              <a:t>번들링하여</a:t>
            </a:r>
            <a:r>
              <a:rPr lang="ko-KR" altLang="en-US" sz="1050" dirty="0"/>
              <a:t> </a:t>
            </a:r>
            <a:r>
              <a:rPr lang="en-US" altLang="ko-KR" sz="1050" dirty="0"/>
              <a:t>S3</a:t>
            </a:r>
            <a:r>
              <a:rPr lang="ko-KR" altLang="en-US" sz="1050" dirty="0"/>
              <a:t>에 업로드</a:t>
            </a:r>
            <a:r>
              <a:rPr lang="en-US" altLang="ko-KR" sz="1050" dirty="0"/>
              <a:t>)</a:t>
            </a:r>
          </a:p>
          <a:p>
            <a:pPr marL="383400" lvl="1"/>
            <a:endParaRPr lang="en-US" altLang="ko-KR" sz="1050" dirty="0"/>
          </a:p>
          <a:p>
            <a:pPr marL="383400" lvl="1"/>
            <a:r>
              <a:rPr lang="en-US" altLang="ko-KR" sz="1050" b="1" dirty="0"/>
              <a:t>7.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Use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Access/Secret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keys</a:t>
            </a:r>
            <a:r>
              <a:rPr lang="ko-KR" altLang="en-US" sz="1050" b="1" dirty="0"/>
              <a:t> </a:t>
            </a:r>
            <a:r>
              <a:rPr lang="ko-KR" altLang="en-US" sz="1050" dirty="0"/>
              <a:t>선택하고</a:t>
            </a:r>
            <a:endParaRPr lang="en-US" altLang="ko-KR" sz="1050" dirty="0"/>
          </a:p>
          <a:p>
            <a:pPr marL="383400" lvl="1"/>
            <a:r>
              <a:rPr lang="ko-KR" altLang="en-US" sz="1050" dirty="0"/>
              <a:t>다운받았던 </a:t>
            </a:r>
            <a:r>
              <a:rPr lang="en-US" altLang="ko-KR" sz="1050" dirty="0" err="1"/>
              <a:t>jenkins</a:t>
            </a:r>
            <a:r>
              <a:rPr lang="en-US" altLang="ko-KR" sz="1050" dirty="0"/>
              <a:t>-user</a:t>
            </a:r>
            <a:r>
              <a:rPr lang="ko-KR" altLang="en-US" sz="1050" dirty="0"/>
              <a:t>의 </a:t>
            </a:r>
            <a:r>
              <a:rPr lang="ko-KR" altLang="en-US" sz="1050" b="1" dirty="0"/>
              <a:t>액세스 키와 비밀키 </a:t>
            </a:r>
            <a:r>
              <a:rPr lang="ko-KR" altLang="en-US" sz="1050" dirty="0"/>
              <a:t>입력</a:t>
            </a:r>
            <a:r>
              <a:rPr lang="en-US" altLang="ko-KR" sz="1050" dirty="0"/>
              <a:t> </a:t>
            </a:r>
          </a:p>
        </p:txBody>
      </p:sp>
      <p:sp>
        <p:nvSpPr>
          <p:cNvPr id="8" name="Google Shape;90;p9">
            <a:extLst>
              <a:ext uri="{FF2B5EF4-FFF2-40B4-BE49-F238E27FC236}">
                <a16:creationId xmlns:a16="http://schemas.microsoft.com/office/drawing/2014/main" id="{41DF693B-7330-DD41-95F8-712352B8BCA1}"/>
              </a:ext>
            </a:extLst>
          </p:cNvPr>
          <p:cNvSpPr/>
          <p:nvPr/>
        </p:nvSpPr>
        <p:spPr>
          <a:xfrm>
            <a:off x="228600" y="592138"/>
            <a:ext cx="86868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빌드 후 조치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9B2CBF9-35C0-9E48-A922-3A917C1E3C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263"/>
          <a:stretch/>
        </p:blipFill>
        <p:spPr>
          <a:xfrm>
            <a:off x="647317" y="966538"/>
            <a:ext cx="3609982" cy="22742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82D0A52-97BD-694D-B6EC-98CB642A9D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58" b="13823"/>
          <a:stretch/>
        </p:blipFill>
        <p:spPr>
          <a:xfrm>
            <a:off x="647317" y="3338408"/>
            <a:ext cx="3613105" cy="134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9076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74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VI. 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배포 </a:t>
            </a: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b="1" dirty="0" err="1">
                <a:latin typeface="Malgun Gothic"/>
                <a:ea typeface="Malgun Gothic"/>
                <a:cs typeface="Malgun Gothic"/>
                <a:sym typeface="Malgun Gothic"/>
              </a:rPr>
              <a:t>젠킨스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통한 수동 배포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044A03-FE1E-1B4B-B4BF-6FA489EE90BA}"/>
              </a:ext>
            </a:extLst>
          </p:cNvPr>
          <p:cNvSpPr txBox="1"/>
          <p:nvPr/>
        </p:nvSpPr>
        <p:spPr>
          <a:xfrm>
            <a:off x="222624" y="983945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3400" lvl="1"/>
            <a:r>
              <a:rPr lang="ko-KR" altLang="en-US" sz="1200" dirty="0" err="1"/>
              <a:t>젠킨스</a:t>
            </a:r>
            <a:r>
              <a:rPr lang="ko-KR" altLang="en-US" sz="1200" dirty="0"/>
              <a:t> 대시보드 </a:t>
            </a:r>
            <a:r>
              <a:rPr lang="en-US" altLang="ko-KR" sz="1200" dirty="0"/>
              <a:t>–</a:t>
            </a:r>
            <a:r>
              <a:rPr lang="ko-KR" altLang="en-US" sz="1200" dirty="0"/>
              <a:t> 프로젝트 선택 </a:t>
            </a:r>
            <a:r>
              <a:rPr lang="en-US" altLang="ko-KR" sz="1200" dirty="0"/>
              <a:t>–</a:t>
            </a:r>
            <a:r>
              <a:rPr lang="ko-KR" altLang="en-US" sz="1200" dirty="0"/>
              <a:t> 좌측 메뉴에서 </a:t>
            </a:r>
            <a:r>
              <a:rPr lang="en-US" altLang="ko-KR" sz="1200" dirty="0"/>
              <a:t>Build</a:t>
            </a:r>
            <a:r>
              <a:rPr lang="ko-KR" altLang="en-US" sz="1200" dirty="0"/>
              <a:t> </a:t>
            </a:r>
            <a:r>
              <a:rPr lang="en-US" altLang="ko-KR" sz="1200" dirty="0"/>
              <a:t>Now</a:t>
            </a:r>
          </a:p>
          <a:p>
            <a:pPr marL="383400" lvl="1"/>
            <a:r>
              <a:rPr lang="ko-KR" altLang="en-US" sz="1200" dirty="0"/>
              <a:t>좌측 하단 </a:t>
            </a:r>
            <a:r>
              <a:rPr lang="en-US" altLang="ko-KR" sz="1200" dirty="0"/>
              <a:t>Build History </a:t>
            </a:r>
            <a:r>
              <a:rPr lang="ko-KR" altLang="en-US" sz="1200" dirty="0"/>
              <a:t>에서 빌드 중인 항목 확인</a:t>
            </a:r>
            <a:endParaRPr lang="en-US" altLang="ko-KR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F4CB21-4FFE-F542-BD83-46B1C5B66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650" y="1379874"/>
            <a:ext cx="1667952" cy="32332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D720387-004E-604E-9788-804DCAEC0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9363" y="2132886"/>
            <a:ext cx="2025217" cy="9009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EB7743F-1EB4-994F-9B29-0263215A33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056" r="-120"/>
          <a:stretch/>
        </p:blipFill>
        <p:spPr>
          <a:xfrm>
            <a:off x="294342" y="2248428"/>
            <a:ext cx="3705547" cy="1205470"/>
          </a:xfrm>
          <a:prstGeom prst="rect">
            <a:avLst/>
          </a:prstGeom>
        </p:spPr>
      </p:pic>
      <p:sp>
        <p:nvSpPr>
          <p:cNvPr id="21" name="Google Shape;90;p9">
            <a:extLst>
              <a:ext uri="{FF2B5EF4-FFF2-40B4-BE49-F238E27FC236}">
                <a16:creationId xmlns:a16="http://schemas.microsoft.com/office/drawing/2014/main" id="{7FD27DBD-FBA1-E541-8108-1E3C45D7364F}"/>
              </a:ext>
            </a:extLst>
          </p:cNvPr>
          <p:cNvSpPr/>
          <p:nvPr/>
        </p:nvSpPr>
        <p:spPr>
          <a:xfrm>
            <a:off x="228600" y="592138"/>
            <a:ext cx="86868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빌드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2F2B76-B9C9-9A4B-B67F-A8139B85248A}"/>
              </a:ext>
            </a:extLst>
          </p:cNvPr>
          <p:cNvSpPr/>
          <p:nvPr/>
        </p:nvSpPr>
        <p:spPr>
          <a:xfrm>
            <a:off x="4509245" y="2984162"/>
            <a:ext cx="878541" cy="314845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BB7EF4-2C4A-774D-B569-8FDBC3BD8A01}"/>
              </a:ext>
            </a:extLst>
          </p:cNvPr>
          <p:cNvSpPr/>
          <p:nvPr/>
        </p:nvSpPr>
        <p:spPr>
          <a:xfrm>
            <a:off x="847162" y="3096762"/>
            <a:ext cx="515472" cy="247071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929320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75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VI. 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배포 </a:t>
            </a: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b="1" dirty="0" err="1">
                <a:latin typeface="Malgun Gothic"/>
                <a:ea typeface="Malgun Gothic"/>
                <a:cs typeface="Malgun Gothic"/>
                <a:sym typeface="Malgun Gothic"/>
              </a:rPr>
              <a:t>젠킨스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통한 수동 배포</a:t>
            </a:r>
          </a:p>
        </p:txBody>
      </p:sp>
      <p:sp>
        <p:nvSpPr>
          <p:cNvPr id="19" name="Google Shape;90;p9">
            <a:extLst>
              <a:ext uri="{FF2B5EF4-FFF2-40B4-BE49-F238E27FC236}">
                <a16:creationId xmlns:a16="http://schemas.microsoft.com/office/drawing/2014/main" id="{5E81B5A5-CDF5-734C-8180-0D3A86E7D505}"/>
              </a:ext>
            </a:extLst>
          </p:cNvPr>
          <p:cNvSpPr/>
          <p:nvPr/>
        </p:nvSpPr>
        <p:spPr>
          <a:xfrm>
            <a:off x="221876" y="598862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애플리케이션 구성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044A03-FE1E-1B4B-B4BF-6FA489EE90BA}"/>
              </a:ext>
            </a:extLst>
          </p:cNvPr>
          <p:cNvSpPr txBox="1"/>
          <p:nvPr/>
        </p:nvSpPr>
        <p:spPr>
          <a:xfrm>
            <a:off x="222624" y="974980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3400" lvl="1"/>
            <a:r>
              <a:rPr lang="ko-KR" altLang="en-US" sz="1200" dirty="0"/>
              <a:t>좌측 하단 </a:t>
            </a:r>
            <a:r>
              <a:rPr lang="en-US" altLang="ko-KR" sz="1200" dirty="0"/>
              <a:t>Build History </a:t>
            </a:r>
            <a:r>
              <a:rPr lang="ko-KR" altLang="en-US" sz="1200" dirty="0"/>
              <a:t>에서 빌드 중인 항목 클릭 후</a:t>
            </a:r>
            <a:endParaRPr lang="en-US" altLang="ko-KR" sz="1200" dirty="0"/>
          </a:p>
          <a:p>
            <a:pPr marL="383400" lvl="1"/>
            <a:r>
              <a:rPr lang="en-US" altLang="ko-KR" sz="1200" dirty="0"/>
              <a:t>Console Output </a:t>
            </a:r>
            <a:r>
              <a:rPr lang="ko-KR" altLang="en-US" sz="1200" dirty="0"/>
              <a:t>에서</a:t>
            </a:r>
            <a:endParaRPr lang="en-US" altLang="ko-KR" sz="1200" dirty="0"/>
          </a:p>
          <a:p>
            <a:pPr marL="383400" lvl="1"/>
            <a:r>
              <a:rPr lang="ko-KR" altLang="en-US" sz="1200" dirty="0"/>
              <a:t>빌드 과정 시 출력되는 로그 확인 가능</a:t>
            </a:r>
            <a:endParaRPr lang="en-US" altLang="ko-KR" sz="12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0CA8E4E-2C22-1644-BF6A-0FED0E8C39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410"/>
          <a:stretch/>
        </p:blipFill>
        <p:spPr>
          <a:xfrm>
            <a:off x="4381872" y="2524944"/>
            <a:ext cx="4533528" cy="211338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5DC38B2-ADF9-8F46-A3A7-A3829D2168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8240"/>
          <a:stretch/>
        </p:blipFill>
        <p:spPr>
          <a:xfrm>
            <a:off x="4381872" y="1133743"/>
            <a:ext cx="4533527" cy="92954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EBFD438-9150-DA4F-B382-CFB886B0F32B}"/>
              </a:ext>
            </a:extLst>
          </p:cNvPr>
          <p:cNvGrpSpPr/>
          <p:nvPr/>
        </p:nvGrpSpPr>
        <p:grpSpPr>
          <a:xfrm>
            <a:off x="2572095" y="1948465"/>
            <a:ext cx="1553506" cy="1731682"/>
            <a:chOff x="2039467" y="1762658"/>
            <a:chExt cx="1553506" cy="173168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FAF27BF-E937-7C4A-A184-CD8ACAFC3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08674" y="1762658"/>
              <a:ext cx="1484299" cy="1731682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E0F7505-C699-8F41-AA11-1096A5BBA7CA}"/>
                </a:ext>
              </a:extLst>
            </p:cNvPr>
            <p:cNvSpPr/>
            <p:nvPr/>
          </p:nvSpPr>
          <p:spPr>
            <a:xfrm>
              <a:off x="2039467" y="2504963"/>
              <a:ext cx="945779" cy="274096"/>
            </a:xfrm>
            <a:prstGeom prst="rect">
              <a:avLst/>
            </a:prstGeom>
            <a:noFill/>
            <a:ln w="60325">
              <a:solidFill>
                <a:schemeClr val="accent4">
                  <a:alpha val="9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333C5DF-8FF6-A24F-940C-E680A3D7E9FD}"/>
              </a:ext>
            </a:extLst>
          </p:cNvPr>
          <p:cNvSpPr txBox="1"/>
          <p:nvPr/>
        </p:nvSpPr>
        <p:spPr>
          <a:xfrm>
            <a:off x="4381872" y="2140226"/>
            <a:ext cx="4451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3400" lvl="1"/>
            <a:r>
              <a:rPr lang="en-US" altLang="ko-KR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4258825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76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VI. 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배포 </a:t>
            </a: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b="1" dirty="0" err="1">
                <a:latin typeface="Malgun Gothic"/>
                <a:ea typeface="Malgun Gothic"/>
                <a:cs typeface="Malgun Gothic"/>
                <a:sym typeface="Malgun Gothic"/>
              </a:rPr>
              <a:t>젠킨스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통한 수동 배포</a:t>
            </a:r>
          </a:p>
        </p:txBody>
      </p:sp>
      <p:sp>
        <p:nvSpPr>
          <p:cNvPr id="19" name="Google Shape;90;p9">
            <a:extLst>
              <a:ext uri="{FF2B5EF4-FFF2-40B4-BE49-F238E27FC236}">
                <a16:creationId xmlns:a16="http://schemas.microsoft.com/office/drawing/2014/main" id="{5E81B5A5-CDF5-734C-8180-0D3A86E7D505}"/>
              </a:ext>
            </a:extLst>
          </p:cNvPr>
          <p:cNvSpPr/>
          <p:nvPr/>
        </p:nvSpPr>
        <p:spPr>
          <a:xfrm>
            <a:off x="221876" y="598862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배포 확인 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–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S3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/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CodeDeploy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044A03-FE1E-1B4B-B4BF-6FA489EE90BA}"/>
              </a:ext>
            </a:extLst>
          </p:cNvPr>
          <p:cNvSpPr txBox="1"/>
          <p:nvPr/>
        </p:nvSpPr>
        <p:spPr>
          <a:xfrm>
            <a:off x="222624" y="974980"/>
            <a:ext cx="868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3400" lvl="1"/>
            <a:r>
              <a:rPr lang="en-US" altLang="ko-KR" sz="1200" dirty="0"/>
              <a:t>S3 </a:t>
            </a:r>
            <a:r>
              <a:rPr lang="ko-KR" altLang="en-US" sz="1200" dirty="0" err="1"/>
              <a:t>버킷에서</a:t>
            </a:r>
            <a:r>
              <a:rPr lang="ko-KR" altLang="en-US" sz="1200" dirty="0"/>
              <a:t> </a:t>
            </a:r>
            <a:r>
              <a:rPr lang="en-US" altLang="ko-KR" sz="1200" dirty="0"/>
              <a:t>zip</a:t>
            </a:r>
            <a:r>
              <a:rPr lang="ko-KR" altLang="en-US" sz="1200" dirty="0" err="1"/>
              <a:t>으로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번들링</a:t>
            </a:r>
            <a:r>
              <a:rPr lang="ko-KR" altLang="en-US" sz="1200" dirty="0"/>
              <a:t> 된 파일 확인 가능</a:t>
            </a:r>
            <a:endParaRPr lang="en-US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498658-05F8-CE44-90E7-4DB3D17B3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95" y="1343065"/>
            <a:ext cx="3664324" cy="18249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529B0F1-7D60-6047-8568-0850F37C5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150" y="1385040"/>
            <a:ext cx="3647232" cy="15411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666A793-441D-524A-BC20-9560833DF3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395" y="3384137"/>
            <a:ext cx="7842987" cy="134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845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77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VI. 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배포 </a:t>
            </a: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b="1" dirty="0" err="1">
                <a:latin typeface="Malgun Gothic"/>
                <a:ea typeface="Malgun Gothic"/>
                <a:cs typeface="Malgun Gothic"/>
                <a:sym typeface="Malgun Gothic"/>
              </a:rPr>
              <a:t>젠킨스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통한 수동 배포</a:t>
            </a:r>
          </a:p>
        </p:txBody>
      </p:sp>
      <p:sp>
        <p:nvSpPr>
          <p:cNvPr id="19" name="Google Shape;90;p9">
            <a:extLst>
              <a:ext uri="{FF2B5EF4-FFF2-40B4-BE49-F238E27FC236}">
                <a16:creationId xmlns:a16="http://schemas.microsoft.com/office/drawing/2014/main" id="{5E81B5A5-CDF5-734C-8180-0D3A86E7D505}"/>
              </a:ext>
            </a:extLst>
          </p:cNvPr>
          <p:cNvSpPr/>
          <p:nvPr/>
        </p:nvSpPr>
        <p:spPr>
          <a:xfrm>
            <a:off x="221876" y="598862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배포 확인 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–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서버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044A03-FE1E-1B4B-B4BF-6FA489EE90BA}"/>
              </a:ext>
            </a:extLst>
          </p:cNvPr>
          <p:cNvSpPr txBox="1"/>
          <p:nvPr/>
        </p:nvSpPr>
        <p:spPr>
          <a:xfrm>
            <a:off x="222624" y="974980"/>
            <a:ext cx="868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3400" lvl="1"/>
            <a:r>
              <a:rPr lang="en-US" altLang="ko-KR" sz="1200" dirty="0"/>
              <a:t>[</a:t>
            </a:r>
            <a:r>
              <a:rPr lang="ko-KR" altLang="en-US" sz="1200" dirty="0"/>
              <a:t>인스턴스 </a:t>
            </a:r>
            <a:r>
              <a:rPr lang="ko-KR" altLang="en-US" sz="1200" dirty="0" err="1"/>
              <a:t>퍼블릭</a:t>
            </a:r>
            <a:r>
              <a:rPr lang="ko-KR" altLang="en-US" sz="1200" dirty="0"/>
              <a:t> </a:t>
            </a:r>
            <a:r>
              <a:rPr lang="en-US" altLang="ko-KR" sz="1200" dirty="0"/>
              <a:t>IPv4</a:t>
            </a:r>
            <a:r>
              <a:rPr lang="ko-KR" altLang="en-US" sz="1200" dirty="0"/>
              <a:t> 주소</a:t>
            </a:r>
            <a:r>
              <a:rPr lang="en-US" altLang="ko-KR" sz="1200" dirty="0"/>
              <a:t>]:8080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89CF1C-FD88-0746-8A00-CB5C6DFED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405" y="592138"/>
            <a:ext cx="5880271" cy="443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09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78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VI. 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배포 </a:t>
            </a: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Push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시 자동 배포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16AF2B-057E-214E-AA46-9879D7EACF7B}"/>
              </a:ext>
            </a:extLst>
          </p:cNvPr>
          <p:cNvSpPr txBox="1"/>
          <p:nvPr/>
        </p:nvSpPr>
        <p:spPr>
          <a:xfrm>
            <a:off x="215900" y="968256"/>
            <a:ext cx="868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ko-KR" altLang="en-US" dirty="0"/>
              <a:t>사용자 </a:t>
            </a:r>
            <a:r>
              <a:rPr lang="en-US" altLang="ko-KR" b="1" dirty="0" err="1"/>
              <a:t>jenkins</a:t>
            </a:r>
            <a:r>
              <a:rPr lang="en-US" altLang="ko-KR" b="1" dirty="0"/>
              <a:t>-user </a:t>
            </a:r>
            <a:r>
              <a:rPr lang="ko-KR" altLang="en-US" dirty="0"/>
              <a:t>에 </a:t>
            </a:r>
            <a:r>
              <a:rPr lang="en-US" altLang="ko-KR" b="1" dirty="0" err="1"/>
              <a:t>AmazonSQSFullAccess</a:t>
            </a:r>
            <a:r>
              <a:rPr lang="ko-KR" altLang="en-US" b="1" dirty="0"/>
              <a:t> </a:t>
            </a:r>
            <a:r>
              <a:rPr lang="ko-KR" altLang="en-US" dirty="0"/>
              <a:t>정책 권한 추가</a:t>
            </a:r>
            <a:endParaRPr lang="en-US" altLang="ko-KR" dirty="0"/>
          </a:p>
        </p:txBody>
      </p:sp>
      <p:sp>
        <p:nvSpPr>
          <p:cNvPr id="15" name="Google Shape;90;p9">
            <a:extLst>
              <a:ext uri="{FF2B5EF4-FFF2-40B4-BE49-F238E27FC236}">
                <a16:creationId xmlns:a16="http://schemas.microsoft.com/office/drawing/2014/main" id="{392D9EB2-6EAF-134C-A8B2-58FC3298BB08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IAM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권한 추가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5929CA-5C53-B144-A2F8-68DC36741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464" y="1510198"/>
            <a:ext cx="4948518" cy="275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49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5D1C79-90C7-424C-9958-9917397BB294}"/>
              </a:ext>
            </a:extLst>
          </p:cNvPr>
          <p:cNvSpPr txBox="1"/>
          <p:nvPr/>
        </p:nvSpPr>
        <p:spPr>
          <a:xfrm>
            <a:off x="228600" y="923562"/>
            <a:ext cx="7455246" cy="62786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5.</a:t>
            </a:r>
            <a:r>
              <a:rPr kumimoji="1" lang="ko-KR" altLang="en-US" dirty="0"/>
              <a:t> </a:t>
            </a:r>
            <a:r>
              <a:rPr kumimoji="1" lang="en-US" altLang="ko-KR" dirty="0"/>
              <a:t>Apache, tomcat </a:t>
            </a:r>
            <a:r>
              <a:rPr kumimoji="1" lang="ko-KR" altLang="en-US" dirty="0"/>
              <a:t>설치</a:t>
            </a:r>
            <a:endParaRPr kumimoji="1" lang="en-US" altLang="ko-KR" dirty="0"/>
          </a:p>
          <a:p>
            <a:pPr marL="612000" lvl="1" indent="-228600">
              <a:buAutoNum type="arabicPeriod"/>
            </a:pPr>
            <a:r>
              <a:rPr lang="en-US" altLang="ko-KR" sz="1200" dirty="0" err="1"/>
              <a:t>wget</a:t>
            </a:r>
            <a:r>
              <a:rPr lang="en-US" altLang="ko-KR" sz="1200" dirty="0"/>
              <a:t> </a:t>
            </a:r>
            <a:r>
              <a:rPr lang="en-US" altLang="ko-KR" sz="1200" dirty="0">
                <a:hlinkClick r:id="rId3"/>
              </a:rPr>
              <a:t>https://download.java.net/openjdk/jdk8u41/ri/openjdk-8u41-b04-linux-x64-14_jan_2020.tar.gz</a:t>
            </a:r>
            <a:endParaRPr lang="en-US" altLang="ko-KR" sz="1200" dirty="0"/>
          </a:p>
          <a:p>
            <a:pPr marL="612000" lvl="1" indent="-228600">
              <a:buAutoNum type="arabicPeriod"/>
            </a:pPr>
            <a:r>
              <a:rPr lang="en-US" altLang="ko-KR" sz="1200" dirty="0"/>
              <a:t>tar </a:t>
            </a:r>
            <a:r>
              <a:rPr lang="en-US" altLang="ko-KR" sz="1200" dirty="0" err="1"/>
              <a:t>xvzf</a:t>
            </a:r>
            <a:r>
              <a:rPr lang="en-US" altLang="ko-KR" sz="1200" dirty="0"/>
              <a:t> openjdk-8u41-b04-linux-x64-14_jan_2020.tar.gz</a:t>
            </a:r>
          </a:p>
          <a:p>
            <a:pPr marL="612000" lvl="1" indent="-228600">
              <a:buFont typeface="Arial"/>
              <a:buAutoNum type="arabicPeriod"/>
            </a:pPr>
            <a:r>
              <a:rPr lang="en-US" altLang="ko-KR" sz="1200" dirty="0"/>
              <a:t>.</a:t>
            </a:r>
            <a:r>
              <a:rPr lang="en-US" altLang="ko-KR" sz="1200" dirty="0" err="1"/>
              <a:t>bash_profile</a:t>
            </a:r>
            <a:r>
              <a:rPr lang="en-US" altLang="ko-KR" sz="1200" dirty="0"/>
              <a:t> </a:t>
            </a:r>
            <a:r>
              <a:rPr lang="ko-KR" altLang="en-US" sz="1200" dirty="0"/>
              <a:t>수정</a:t>
            </a:r>
            <a:endParaRPr lang="en-US" altLang="ko-KR" sz="1200" dirty="0"/>
          </a:p>
          <a:p>
            <a:pPr marL="612000" lvl="1" indent="-228600">
              <a:buFont typeface="Arial"/>
              <a:buAutoNum type="arabicPeriod"/>
            </a:pPr>
            <a:endParaRPr lang="en-US" altLang="ko-KR" sz="1200" dirty="0"/>
          </a:p>
          <a:p>
            <a:pPr marL="612000" lvl="1" indent="-228600">
              <a:buFont typeface="Arial"/>
              <a:buAutoNum type="arabicPeriod"/>
            </a:pPr>
            <a:endParaRPr lang="en-US" altLang="ko-KR" sz="1200" dirty="0"/>
          </a:p>
          <a:p>
            <a:pPr marL="612000" lvl="1" indent="-228600">
              <a:buFont typeface="Arial"/>
              <a:buAutoNum type="arabicPeriod"/>
            </a:pPr>
            <a:endParaRPr lang="en-US" altLang="ko-KR" sz="1200" dirty="0"/>
          </a:p>
          <a:p>
            <a:pPr marL="612000" lvl="1" indent="-228600">
              <a:buFont typeface="Arial"/>
              <a:buAutoNum type="arabicPeriod"/>
            </a:pPr>
            <a:endParaRPr lang="en-US" altLang="ko-KR" sz="1200" dirty="0"/>
          </a:p>
          <a:p>
            <a:pPr marL="612000" lvl="1" indent="-228600">
              <a:buFont typeface="Arial"/>
              <a:buAutoNum type="arabicPeriod"/>
            </a:pPr>
            <a:r>
              <a:rPr lang="en-US" altLang="ko-KR" sz="1200" dirty="0"/>
              <a:t>source .</a:t>
            </a:r>
            <a:r>
              <a:rPr lang="en-US" altLang="ko-KR" sz="1200" dirty="0" err="1"/>
              <a:t>bash_profile</a:t>
            </a:r>
            <a:endParaRPr lang="en-US" altLang="ko-KR" sz="1200" dirty="0"/>
          </a:p>
          <a:p>
            <a:pPr marL="612000" lvl="1" indent="-228600">
              <a:buFont typeface="Arial"/>
              <a:buAutoNum type="arabicPeriod"/>
            </a:pPr>
            <a:r>
              <a:rPr lang="en-US" altLang="ko-KR" sz="1200" dirty="0"/>
              <a:t>java -version</a:t>
            </a:r>
          </a:p>
          <a:p>
            <a:pPr marL="382588" lvl="1" indent="-374650"/>
            <a:r>
              <a:rPr lang="en-US" altLang="ko-KR" sz="1200" dirty="0"/>
              <a:t>6. Tomcat </a:t>
            </a:r>
            <a:r>
              <a:rPr lang="ko-KR" altLang="en-US" sz="1200" dirty="0"/>
              <a:t>설치</a:t>
            </a:r>
            <a:endParaRPr lang="en-US" altLang="ko-KR" sz="1200" dirty="0"/>
          </a:p>
          <a:p>
            <a:pPr marL="588963" lvl="1" indent="-228600">
              <a:buAutoNum type="arabicPeriod"/>
            </a:pPr>
            <a:r>
              <a:rPr lang="en" altLang="ko-KR" sz="1200" dirty="0" err="1"/>
              <a:t>wget</a:t>
            </a:r>
            <a:r>
              <a:rPr lang="en" altLang="ko-KR" sz="1200" dirty="0"/>
              <a:t> http://</a:t>
            </a:r>
            <a:r>
              <a:rPr lang="en" altLang="ko-KR" sz="1200" dirty="0" err="1"/>
              <a:t>archive.apache.org</a:t>
            </a:r>
            <a:r>
              <a:rPr lang="en" altLang="ko-KR" sz="1200" dirty="0"/>
              <a:t>/</a:t>
            </a:r>
            <a:r>
              <a:rPr lang="en" altLang="ko-KR" sz="1200" dirty="0" err="1"/>
              <a:t>dist</a:t>
            </a:r>
            <a:r>
              <a:rPr lang="en" altLang="ko-KR" sz="1200" dirty="0"/>
              <a:t>/tomcat/tomcat-8/v8.5.38/bin/apache-tomcat-8.5.38.tar.gz </a:t>
            </a:r>
          </a:p>
          <a:p>
            <a:pPr marL="588963" lvl="1" indent="-228600">
              <a:buAutoNum type="arabicPeriod"/>
            </a:pPr>
            <a:r>
              <a:rPr lang="en-US" altLang="ko-KR" sz="1200" dirty="0"/>
              <a:t>tar </a:t>
            </a:r>
            <a:r>
              <a:rPr lang="en-US" altLang="ko-KR" sz="1200" dirty="0" err="1"/>
              <a:t>xvzf</a:t>
            </a:r>
            <a:r>
              <a:rPr lang="en-US" altLang="ko-KR" sz="1200" dirty="0"/>
              <a:t> apache-tomcat-8.5.38.tar.gz</a:t>
            </a:r>
          </a:p>
          <a:p>
            <a:pPr marL="588963" lvl="1" indent="-228600">
              <a:buFont typeface="Arial"/>
              <a:buAutoNum type="arabicPeriod"/>
            </a:pPr>
            <a:r>
              <a:rPr lang="en-US" altLang="ko-KR" sz="1200" dirty="0"/>
              <a:t>.</a:t>
            </a:r>
            <a:r>
              <a:rPr lang="en-US" altLang="ko-KR" sz="1200" dirty="0" err="1"/>
              <a:t>bash_profile</a:t>
            </a:r>
            <a:r>
              <a:rPr lang="en-US" altLang="ko-KR" sz="1200" dirty="0"/>
              <a:t> </a:t>
            </a:r>
            <a:r>
              <a:rPr lang="ko-KR" altLang="en-US" sz="1200" dirty="0"/>
              <a:t>수정</a:t>
            </a:r>
            <a:endParaRPr lang="en-US" altLang="ko-KR" sz="1200" dirty="0"/>
          </a:p>
          <a:p>
            <a:pPr marL="588963" lvl="1" indent="-228600">
              <a:buFont typeface="Arial"/>
              <a:buAutoNum type="arabicPeriod"/>
            </a:pPr>
            <a:endParaRPr lang="en-US" altLang="ko-KR" sz="1200" dirty="0"/>
          </a:p>
          <a:p>
            <a:pPr marL="588963" lvl="1" indent="-228600">
              <a:buFont typeface="Arial"/>
              <a:buAutoNum type="arabicPeriod"/>
            </a:pPr>
            <a:endParaRPr lang="en-US" altLang="ko-KR" sz="1200" dirty="0"/>
          </a:p>
          <a:p>
            <a:pPr marL="588963" lvl="1" indent="-228600">
              <a:buFont typeface="Arial"/>
              <a:buAutoNum type="arabicPeriod"/>
            </a:pPr>
            <a:r>
              <a:rPr lang="en-US" altLang="ko-KR" sz="1200" dirty="0"/>
              <a:t>source .</a:t>
            </a:r>
            <a:r>
              <a:rPr lang="en-US" altLang="ko-KR" sz="1200" dirty="0" err="1"/>
              <a:t>bash_profile</a:t>
            </a:r>
            <a:endParaRPr lang="en-US" altLang="ko-KR" sz="1200" dirty="0"/>
          </a:p>
          <a:p>
            <a:pPr marL="588963" lvl="1" indent="-228600">
              <a:buFont typeface="Arial"/>
              <a:buAutoNum type="arabicPeriod"/>
            </a:pPr>
            <a:r>
              <a:rPr lang="en-US" altLang="ko-KR" sz="1200" dirty="0"/>
              <a:t>echo $CATALINA_HOME</a:t>
            </a:r>
          </a:p>
          <a:p>
            <a:pPr marL="588963" lvl="1" indent="-228600">
              <a:buFont typeface="Arial"/>
              <a:buAutoNum type="arabicPeriod"/>
            </a:pPr>
            <a:r>
              <a:rPr lang="en-US" altLang="ko-KR" sz="1200" dirty="0" err="1"/>
              <a:t>server.xml</a:t>
            </a:r>
            <a:r>
              <a:rPr lang="en-US" altLang="ko-KR" sz="1200" dirty="0"/>
              <a:t> </a:t>
            </a:r>
            <a:r>
              <a:rPr lang="ko-KR" altLang="en-US" sz="1200" dirty="0"/>
              <a:t>수정</a:t>
            </a:r>
            <a:endParaRPr lang="en-US" altLang="ko-KR" sz="1200" dirty="0"/>
          </a:p>
          <a:p>
            <a:pPr marL="588963" lvl="1" indent="-228600">
              <a:buFont typeface="Arial"/>
              <a:buAutoNum type="arabicPeriod"/>
            </a:pPr>
            <a:r>
              <a:rPr lang="en-US" altLang="ko-KR" sz="1200" dirty="0"/>
              <a:t>cd ~/apache-tomcat-8.5.38/bin/ </a:t>
            </a:r>
          </a:p>
          <a:p>
            <a:pPr marL="612000" lvl="1" indent="-228600">
              <a:buAutoNum type="arabicPeriod"/>
            </a:pPr>
            <a:r>
              <a:rPr lang="ko-KR" altLang="en-US" sz="1200" dirty="0" err="1"/>
              <a:t>톰캣</a:t>
            </a:r>
            <a:r>
              <a:rPr lang="ko-KR" altLang="en-US" sz="1200" dirty="0"/>
              <a:t> 시작 </a:t>
            </a:r>
            <a:r>
              <a:rPr lang="en-US" altLang="ko-KR" sz="1200" dirty="0"/>
              <a:t>]$ ./ </a:t>
            </a:r>
            <a:r>
              <a:rPr lang="en-US" altLang="ko-KR" sz="1200" dirty="0" err="1"/>
              <a:t>startup.sh</a:t>
            </a:r>
            <a:endParaRPr lang="en-US" altLang="ko-KR" sz="1200" dirty="0"/>
          </a:p>
          <a:p>
            <a:pPr marL="612000" lvl="1" indent="-228600">
              <a:buAutoNum type="arabicPeriod"/>
            </a:pPr>
            <a:r>
              <a:rPr lang="ko-KR" altLang="en-US" sz="1200" dirty="0" err="1"/>
              <a:t>톰캣</a:t>
            </a:r>
            <a:r>
              <a:rPr lang="ko-KR" altLang="en-US" sz="1200" dirty="0"/>
              <a:t> 종료 </a:t>
            </a:r>
            <a:r>
              <a:rPr lang="en-US" altLang="ko-KR" sz="1200" dirty="0"/>
              <a:t>]$ ./ </a:t>
            </a:r>
            <a:r>
              <a:rPr lang="en-US" altLang="ko-KR" sz="1200" dirty="0" err="1"/>
              <a:t>shutdown.sh</a:t>
            </a:r>
            <a:endParaRPr lang="en-US" altLang="ko-KR" sz="1200" dirty="0"/>
          </a:p>
          <a:p>
            <a:pPr marL="588963" lvl="1" indent="-228600">
              <a:buFont typeface="Arial"/>
              <a:buAutoNum type="arabicPeriod"/>
            </a:pPr>
            <a:endParaRPr lang="en-US" altLang="ko-KR" sz="1200" dirty="0"/>
          </a:p>
          <a:p>
            <a:pPr marL="588963" lvl="1" indent="-228600">
              <a:buFont typeface="Arial"/>
              <a:buAutoNum type="arabicPeriod"/>
            </a:pPr>
            <a:endParaRPr lang="en-US" altLang="ko-KR" sz="1200" dirty="0"/>
          </a:p>
          <a:p>
            <a:pPr marL="588963" lvl="1" indent="-228600">
              <a:buAutoNum type="arabicPeriod"/>
            </a:pPr>
            <a:endParaRPr lang="en-US" altLang="ko-KR" sz="1200" dirty="0"/>
          </a:p>
          <a:p>
            <a:pPr marL="382588" lvl="1" indent="-22225"/>
            <a:endParaRPr lang="en-US" altLang="ko-KR" sz="1200" dirty="0"/>
          </a:p>
          <a:p>
            <a:pPr marL="612000" lvl="1" indent="-228600">
              <a:buFont typeface="Arial"/>
              <a:buAutoNum type="arabicPeriod"/>
            </a:pPr>
            <a:endParaRPr lang="en-US" altLang="ko-KR" sz="1200" dirty="0"/>
          </a:p>
          <a:p>
            <a:pPr marL="612000" lvl="1" indent="-228600">
              <a:buFont typeface="Arial"/>
              <a:buAutoNum type="arabicPeriod"/>
            </a:pPr>
            <a:endParaRPr lang="en-US" altLang="ko-KR" sz="1200" dirty="0"/>
          </a:p>
          <a:p>
            <a:pPr marL="383400" lvl="1"/>
            <a:endParaRPr lang="en-US" altLang="ko-KR" sz="1200" dirty="0"/>
          </a:p>
          <a:p>
            <a:pPr marL="383400" lvl="1"/>
            <a:endParaRPr lang="en-US" altLang="ko-KR" sz="1200" dirty="0"/>
          </a:p>
          <a:p>
            <a:endParaRPr kumimoji="1" lang="en-US" altLang="ko-KR" dirty="0"/>
          </a:p>
          <a:p>
            <a:r>
              <a:rPr kumimoji="1" lang="ko-KR" altLang="en-US" dirty="0"/>
              <a:t>    </a:t>
            </a: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1DC1B014-B2B5-034B-A32B-C90CAB77BF46}"/>
              </a:ext>
            </a:extLst>
          </p:cNvPr>
          <p:cNvSpPr/>
          <p:nvPr/>
        </p:nvSpPr>
        <p:spPr>
          <a:xfrm>
            <a:off x="2343283" y="3394055"/>
            <a:ext cx="2968100" cy="69888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 dirty="0"/>
          </a:p>
        </p:txBody>
      </p:sp>
      <p:sp>
        <p:nvSpPr>
          <p:cNvPr id="13" name="Google Shape;90;p9"/>
          <p:cNvSpPr/>
          <p:nvPr/>
        </p:nvSpPr>
        <p:spPr>
          <a:xfrm>
            <a:off x="228600" y="592138"/>
            <a:ext cx="8686800" cy="29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marR="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환경 설정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I. Code Commit</a:t>
            </a:r>
            <a:endParaRPr lang="ko-KR" altLang="en-US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4AF80B-D2DD-F14F-A942-3F24F1C57115}"/>
              </a:ext>
            </a:extLst>
          </p:cNvPr>
          <p:cNvSpPr txBox="1"/>
          <p:nvPr/>
        </p:nvSpPr>
        <p:spPr bwMode="auto">
          <a:xfrm>
            <a:off x="2343283" y="3608646"/>
            <a:ext cx="350120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 anchor="ctr">
            <a:spAutoFit/>
          </a:bodyPr>
          <a:lstStyle/>
          <a:p>
            <a:r>
              <a:rPr lang="en-US" altLang="ko-KR" sz="1000" b="1" spc="-11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CATALINA_HOME=/home/ec2-user/apache-tomcat-8.5.38</a:t>
            </a:r>
          </a:p>
          <a:p>
            <a:r>
              <a:rPr lang="en-US" altLang="ko-KR" sz="1000" b="1" spc="-11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export CATALINA_HOME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C45CC3C-BE46-7242-BDA4-DC00B8F7A11D}"/>
              </a:ext>
            </a:extLst>
          </p:cNvPr>
          <p:cNvSpPr/>
          <p:nvPr/>
        </p:nvSpPr>
        <p:spPr>
          <a:xfrm>
            <a:off x="5445679" y="3381134"/>
            <a:ext cx="3299508" cy="175412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C6FDBD-BAA6-DB4B-BDDE-2DBF887E9110}"/>
              </a:ext>
            </a:extLst>
          </p:cNvPr>
          <p:cNvSpPr txBox="1"/>
          <p:nvPr/>
        </p:nvSpPr>
        <p:spPr bwMode="auto">
          <a:xfrm>
            <a:off x="2342371" y="3315900"/>
            <a:ext cx="1241622" cy="333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spc="-11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200" b="1" spc="-113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bash_profile</a:t>
            </a:r>
            <a:r>
              <a:rPr lang="en-US" altLang="ko-KR" sz="1200" b="1" spc="-11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spc="-11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파일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EC2DAF7-221C-3347-A25D-B3673983A3D4}"/>
              </a:ext>
            </a:extLst>
          </p:cNvPr>
          <p:cNvGrpSpPr/>
          <p:nvPr/>
        </p:nvGrpSpPr>
        <p:grpSpPr>
          <a:xfrm>
            <a:off x="5562473" y="3309691"/>
            <a:ext cx="3505200" cy="1729554"/>
            <a:chOff x="5562473" y="3282796"/>
            <a:chExt cx="3505200" cy="172955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43EE9E-55C9-EA4B-8167-F5DB5F981A45}"/>
                </a:ext>
              </a:extLst>
            </p:cNvPr>
            <p:cNvSpPr txBox="1"/>
            <p:nvPr/>
          </p:nvSpPr>
          <p:spPr bwMode="auto">
            <a:xfrm>
              <a:off x="5562473" y="3282796"/>
              <a:ext cx="1111971" cy="333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spc="-113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server.xml </a:t>
              </a:r>
              <a:r>
                <a:rPr lang="ko-KR" altLang="en-US" sz="1200" b="1" spc="-113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파일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1FF494A-A61D-934B-AB2F-6AE0754E577F}"/>
                </a:ext>
              </a:extLst>
            </p:cNvPr>
            <p:cNvSpPr txBox="1"/>
            <p:nvPr/>
          </p:nvSpPr>
          <p:spPr bwMode="auto">
            <a:xfrm>
              <a:off x="5566464" y="3381134"/>
              <a:ext cx="3501209" cy="1631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000" b="1" spc="-113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…</a:t>
              </a:r>
            </a:p>
            <a:p>
              <a:r>
                <a:rPr lang="en-US" altLang="ko-KR" sz="1000" b="1" spc="-113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&lt;Connector port="8080" protocol="HTTP/1.1"</a:t>
              </a:r>
            </a:p>
            <a:p>
              <a:r>
                <a:rPr lang="en-US" altLang="ko-KR" sz="1000" b="1" spc="-113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                  URIEncoding="UTF-8"</a:t>
              </a:r>
            </a:p>
            <a:p>
              <a:r>
                <a:rPr lang="en-US" altLang="ko-KR" sz="1000" b="1" spc="-113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                  </a:t>
              </a:r>
              <a:r>
                <a:rPr lang="en-US" altLang="ko-KR" sz="1000" b="1" spc="-113" dirty="0" err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connectionTimeout</a:t>
              </a:r>
              <a:r>
                <a:rPr lang="en-US" altLang="ko-KR" sz="1000" b="1" spc="-113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="20000"</a:t>
              </a:r>
            </a:p>
            <a:p>
              <a:r>
                <a:rPr lang="en-US" altLang="ko-KR" sz="1000" b="1" spc="-113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                  </a:t>
              </a:r>
              <a:r>
                <a:rPr lang="en-US" altLang="ko-KR" sz="1000" b="1" spc="-113" dirty="0" err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redirectPort</a:t>
              </a:r>
              <a:r>
                <a:rPr lang="en-US" altLang="ko-KR" sz="1000" b="1" spc="-113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="8443" /&gt;</a:t>
              </a:r>
            </a:p>
            <a:p>
              <a:r>
                <a:rPr lang="en-US" altLang="ko-KR" sz="1000" b="1" spc="-113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…</a:t>
              </a:r>
            </a:p>
            <a:p>
              <a:endParaRPr lang="en-US" altLang="ko-KR" sz="1000" b="1" spc="-11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lang="en-US" altLang="ko-KR" sz="1000" b="1" spc="-113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&lt;Context </a:t>
              </a:r>
              <a:r>
                <a:rPr lang="en-US" altLang="ko-KR" sz="1000" b="1" spc="-113" dirty="0" err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docBase</a:t>
              </a:r>
              <a:r>
                <a:rPr lang="en-US" altLang="ko-KR" sz="1000" b="1" spc="-113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="spring4basic" path="/" reloadable="true" source="/home/ec2-user/apache-tomcat-8.5.38/</a:t>
              </a:r>
              <a:r>
                <a:rPr lang="en-US" altLang="ko-KR" sz="1000" b="1" spc="-113" dirty="0" err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webapps</a:t>
              </a:r>
              <a:r>
                <a:rPr lang="en-US" altLang="ko-KR" sz="1000" b="1" spc="-113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/spring4basic"/&gt;</a:t>
              </a:r>
            </a:p>
          </p:txBody>
        </p:sp>
      </p:grp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184141CA-6313-D244-AE33-7C86436D8273}"/>
              </a:ext>
            </a:extLst>
          </p:cNvPr>
          <p:cNvSpPr/>
          <p:nvPr/>
        </p:nvSpPr>
        <p:spPr>
          <a:xfrm>
            <a:off x="2696555" y="1534760"/>
            <a:ext cx="3147937" cy="139206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3BB8F6-5DF8-E148-ABE6-23589D59B69F}"/>
              </a:ext>
            </a:extLst>
          </p:cNvPr>
          <p:cNvSpPr txBox="1"/>
          <p:nvPr/>
        </p:nvSpPr>
        <p:spPr bwMode="auto">
          <a:xfrm>
            <a:off x="2696555" y="1732838"/>
            <a:ext cx="3140443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 anchor="ctr">
            <a:spAutoFit/>
          </a:bodyPr>
          <a:lstStyle/>
          <a:p>
            <a:r>
              <a:rPr lang="en-US" altLang="ko-KR" sz="1000" b="1" spc="-11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JAVA_HOME=/home/ec2-user/java-se-8u41-ri</a:t>
            </a:r>
          </a:p>
          <a:p>
            <a:r>
              <a:rPr lang="en-US" altLang="ko-KR" sz="1000" b="1" spc="-11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export JAVA_HOME</a:t>
            </a:r>
          </a:p>
          <a:p>
            <a:endParaRPr lang="en-US" altLang="ko-KR" sz="1000" b="1" spc="-113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00" b="1" spc="-11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PATH=$JAVA_HOME/bin:$PATH:$HOME/.local/bin:$HOME/bin</a:t>
            </a:r>
          </a:p>
          <a:p>
            <a:endParaRPr lang="en-US" altLang="ko-KR" sz="1000" b="1" spc="-113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00" b="1" spc="-11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export PATH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C6D3A4-37E7-8F48-8999-4F7752E348E6}"/>
              </a:ext>
            </a:extLst>
          </p:cNvPr>
          <p:cNvSpPr txBox="1"/>
          <p:nvPr/>
        </p:nvSpPr>
        <p:spPr bwMode="auto">
          <a:xfrm>
            <a:off x="2714601" y="1453892"/>
            <a:ext cx="1241622" cy="333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spc="-11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200" b="1" spc="-113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bash_profile</a:t>
            </a:r>
            <a:r>
              <a:rPr lang="en-US" altLang="ko-KR" sz="1200" b="1" spc="-11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spc="-11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파일</a:t>
            </a:r>
          </a:p>
        </p:txBody>
      </p:sp>
    </p:spTree>
    <p:extLst>
      <p:ext uri="{BB962C8B-B14F-4D97-AF65-F5344CB8AC3E}">
        <p14:creationId xmlns:p14="http://schemas.microsoft.com/office/powerpoint/2010/main" val="29027944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0316650-1BAD-D641-9908-ACA4FE0E37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8"/>
          <a:stretch/>
        </p:blipFill>
        <p:spPr>
          <a:xfrm>
            <a:off x="4506125" y="810140"/>
            <a:ext cx="4290835" cy="3838491"/>
          </a:xfrm>
          <a:prstGeom prst="rect">
            <a:avLst/>
          </a:prstGeom>
        </p:spPr>
      </p:pic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79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VI. 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배포 </a:t>
            </a: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Push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시 자동 배포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16AF2B-057E-214E-AA46-9879D7EACF7B}"/>
              </a:ext>
            </a:extLst>
          </p:cNvPr>
          <p:cNvSpPr txBox="1"/>
          <p:nvPr/>
        </p:nvSpPr>
        <p:spPr>
          <a:xfrm>
            <a:off x="215900" y="968256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ko-KR" altLang="en-US" b="1" dirty="0"/>
              <a:t>표준 유형 </a:t>
            </a:r>
            <a:r>
              <a:rPr lang="ko-KR" altLang="en-US" dirty="0"/>
              <a:t>선택</a:t>
            </a:r>
            <a:endParaRPr lang="en-US" altLang="ko-KR" dirty="0"/>
          </a:p>
          <a:p>
            <a:pPr lvl="1"/>
            <a:r>
              <a:rPr lang="ko-KR" altLang="en-US" b="1" dirty="0"/>
              <a:t>액세스 정책</a:t>
            </a:r>
            <a:r>
              <a:rPr lang="ko-KR" altLang="en-US" dirty="0"/>
              <a:t>에서 </a:t>
            </a:r>
            <a:r>
              <a:rPr lang="ko-KR" altLang="en-US" b="1" dirty="0"/>
              <a:t>사용자 정의 </a:t>
            </a:r>
            <a:r>
              <a:rPr lang="en-US" altLang="ko-KR" b="1" dirty="0" err="1"/>
              <a:t>jenkins</a:t>
            </a:r>
            <a:r>
              <a:rPr lang="en-US" altLang="ko-KR" b="1" dirty="0"/>
              <a:t>-user</a:t>
            </a:r>
            <a:r>
              <a:rPr lang="en-US" altLang="ko-KR" dirty="0"/>
              <a:t> ARN </a:t>
            </a:r>
            <a:r>
              <a:rPr lang="ko-KR" altLang="en-US" dirty="0"/>
              <a:t>입력</a:t>
            </a:r>
            <a:endParaRPr lang="en-US" altLang="ko-KR" b="1" dirty="0"/>
          </a:p>
        </p:txBody>
      </p:sp>
      <p:sp>
        <p:nvSpPr>
          <p:cNvPr id="15" name="Google Shape;90;p9">
            <a:extLst>
              <a:ext uri="{FF2B5EF4-FFF2-40B4-BE49-F238E27FC236}">
                <a16:creationId xmlns:a16="http://schemas.microsoft.com/office/drawing/2014/main" id="{392D9EB2-6EAF-134C-A8B2-58FC3298BB08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Amazon SQS - </a:t>
            </a:r>
            <a:r>
              <a:rPr lang="ko-KR" alt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대기열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생성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962B10-4D95-7F48-82D2-884B01A59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316" y="1632721"/>
            <a:ext cx="4061696" cy="301591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5AFDF-F934-CD4F-BC6A-BB7BF980198F}"/>
              </a:ext>
            </a:extLst>
          </p:cNvPr>
          <p:cNvSpPr/>
          <p:nvPr/>
        </p:nvSpPr>
        <p:spPr>
          <a:xfrm>
            <a:off x="391714" y="3269868"/>
            <a:ext cx="1896038" cy="651372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C57FB85-B868-FD47-B319-2B120D2A2F31}"/>
              </a:ext>
            </a:extLst>
          </p:cNvPr>
          <p:cNvSpPr/>
          <p:nvPr/>
        </p:nvSpPr>
        <p:spPr>
          <a:xfrm>
            <a:off x="391713" y="4032158"/>
            <a:ext cx="1896039" cy="459160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AA5731-F171-DA4F-B5A8-1C95FA8E07FC}"/>
              </a:ext>
            </a:extLst>
          </p:cNvPr>
          <p:cNvSpPr/>
          <p:nvPr/>
        </p:nvSpPr>
        <p:spPr>
          <a:xfrm>
            <a:off x="4512101" y="1909482"/>
            <a:ext cx="2174481" cy="1362636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8EA86F-A654-464F-9650-DA21F499D600}"/>
              </a:ext>
            </a:extLst>
          </p:cNvPr>
          <p:cNvSpPr/>
          <p:nvPr/>
        </p:nvSpPr>
        <p:spPr>
          <a:xfrm>
            <a:off x="4512101" y="3379694"/>
            <a:ext cx="2174481" cy="1120589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35377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80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VI. 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배포 </a:t>
            </a: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Push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시 자동 배포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16AF2B-057E-214E-AA46-9879D7EACF7B}"/>
              </a:ext>
            </a:extLst>
          </p:cNvPr>
          <p:cNvSpPr txBox="1"/>
          <p:nvPr/>
        </p:nvSpPr>
        <p:spPr>
          <a:xfrm>
            <a:off x="215900" y="968256"/>
            <a:ext cx="868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ko-KR" altLang="en-US" b="1" dirty="0"/>
              <a:t>표준 유형 </a:t>
            </a:r>
            <a:r>
              <a:rPr lang="ko-KR" altLang="en-US" dirty="0"/>
              <a:t>선택하여 </a:t>
            </a:r>
            <a:r>
              <a:rPr lang="ko-KR" altLang="en-US" b="1" dirty="0"/>
              <a:t>주제 생성</a:t>
            </a:r>
            <a:endParaRPr lang="en-US" altLang="ko-KR" b="1" dirty="0"/>
          </a:p>
        </p:txBody>
      </p:sp>
      <p:sp>
        <p:nvSpPr>
          <p:cNvPr id="15" name="Google Shape;90;p9">
            <a:extLst>
              <a:ext uri="{FF2B5EF4-FFF2-40B4-BE49-F238E27FC236}">
                <a16:creationId xmlns:a16="http://schemas.microsoft.com/office/drawing/2014/main" id="{392D9EB2-6EAF-134C-A8B2-58FC3298BB08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Amazon SNS -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 생성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786686-F5D4-3B42-8BD8-D442F324E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595" y="1443960"/>
            <a:ext cx="4200809" cy="303183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F2278F8-23CA-7541-9438-0CE833B8DEC5}"/>
              </a:ext>
            </a:extLst>
          </p:cNvPr>
          <p:cNvSpPr/>
          <p:nvPr/>
        </p:nvSpPr>
        <p:spPr>
          <a:xfrm>
            <a:off x="4571998" y="2493242"/>
            <a:ext cx="1995095" cy="820324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F544E-8EE3-F243-B8D6-F086AC501F98}"/>
              </a:ext>
            </a:extLst>
          </p:cNvPr>
          <p:cNvSpPr/>
          <p:nvPr/>
        </p:nvSpPr>
        <p:spPr>
          <a:xfrm>
            <a:off x="2538969" y="3313566"/>
            <a:ext cx="1814025" cy="488887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05886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81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VI. 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배포 </a:t>
            </a: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Push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시 자동 배포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16AF2B-057E-214E-AA46-9879D7EACF7B}"/>
              </a:ext>
            </a:extLst>
          </p:cNvPr>
          <p:cNvSpPr txBox="1"/>
          <p:nvPr/>
        </p:nvSpPr>
        <p:spPr>
          <a:xfrm>
            <a:off x="215900" y="968256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ko-KR" altLang="en-US" b="1" dirty="0"/>
              <a:t>프로토콜 </a:t>
            </a:r>
            <a:r>
              <a:rPr lang="en-US" altLang="ko-KR" b="1" dirty="0"/>
              <a:t>: </a:t>
            </a:r>
            <a:r>
              <a:rPr lang="en-US" altLang="ko-KR" dirty="0"/>
              <a:t>SQS</a:t>
            </a:r>
          </a:p>
          <a:p>
            <a:pPr lvl="1"/>
            <a:r>
              <a:rPr lang="ko-KR" altLang="en-US" b="1" dirty="0" err="1"/>
              <a:t>엔드포인트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ko-KR" altLang="en-US" dirty="0"/>
              <a:t>앞에서 생성한 </a:t>
            </a:r>
            <a:r>
              <a:rPr lang="en-US" altLang="ko-KR" dirty="0"/>
              <a:t>SQS </a:t>
            </a:r>
            <a:r>
              <a:rPr lang="ko-KR" altLang="en-US" dirty="0" err="1"/>
              <a:t>대기열</a:t>
            </a:r>
            <a:r>
              <a:rPr lang="ko-KR" altLang="en-US" dirty="0"/>
              <a:t> 선택</a:t>
            </a:r>
            <a:endParaRPr lang="en-US" altLang="ko-KR" dirty="0"/>
          </a:p>
        </p:txBody>
      </p:sp>
      <p:sp>
        <p:nvSpPr>
          <p:cNvPr id="15" name="Google Shape;90;p9">
            <a:extLst>
              <a:ext uri="{FF2B5EF4-FFF2-40B4-BE49-F238E27FC236}">
                <a16:creationId xmlns:a16="http://schemas.microsoft.com/office/drawing/2014/main" id="{392D9EB2-6EAF-134C-A8B2-58FC3298BB08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Amazon SNS -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구독 생성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0C32FAC-20E6-114B-A170-E8060DFA3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41" y="1473203"/>
            <a:ext cx="3085979" cy="325658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01D64E4-8A30-E04E-A1B3-614FDFA65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856" y="1471582"/>
            <a:ext cx="4909961" cy="326015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ED4086-4AD7-1E41-B2F1-90E68CEF8767}"/>
              </a:ext>
            </a:extLst>
          </p:cNvPr>
          <p:cNvSpPr/>
          <p:nvPr/>
        </p:nvSpPr>
        <p:spPr>
          <a:xfrm>
            <a:off x="3001887" y="3323090"/>
            <a:ext cx="515472" cy="247071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26685EF-B80D-6C42-A2DC-423CF624499A}"/>
              </a:ext>
            </a:extLst>
          </p:cNvPr>
          <p:cNvSpPr/>
          <p:nvPr/>
        </p:nvSpPr>
        <p:spPr>
          <a:xfrm>
            <a:off x="3875013" y="2731051"/>
            <a:ext cx="3548827" cy="1107609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03972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82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VI. 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배포 </a:t>
            </a: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Push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시 자동 배포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16AF2B-057E-214E-AA46-9879D7EACF7B}"/>
              </a:ext>
            </a:extLst>
          </p:cNvPr>
          <p:cNvSpPr txBox="1"/>
          <p:nvPr/>
        </p:nvSpPr>
        <p:spPr>
          <a:xfrm>
            <a:off x="215900" y="968256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ko-KR" altLang="en-US" b="1" dirty="0"/>
              <a:t>이벤트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ko-KR" altLang="en-US" dirty="0"/>
              <a:t>기존 </a:t>
            </a:r>
            <a:r>
              <a:rPr lang="ko-KR" altLang="en-US" dirty="0" err="1"/>
              <a:t>브랜치로</a:t>
            </a:r>
            <a:r>
              <a:rPr lang="ko-KR" altLang="en-US" dirty="0"/>
              <a:t> 푸시</a:t>
            </a:r>
            <a:endParaRPr lang="en-US" altLang="ko-KR" dirty="0"/>
          </a:p>
          <a:p>
            <a:pPr lvl="1"/>
            <a:r>
              <a:rPr lang="ko-KR" altLang="en-US" b="1" dirty="0"/>
              <a:t>사용 서비스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dirty="0"/>
              <a:t>Amazon SNS</a:t>
            </a:r>
          </a:p>
          <a:p>
            <a:pPr lvl="1"/>
            <a:r>
              <a:rPr lang="en-US" altLang="ko-KR" b="1" dirty="0"/>
              <a:t>SNS </a:t>
            </a:r>
            <a:r>
              <a:rPr lang="ko-KR" altLang="en-US" b="1" dirty="0"/>
              <a:t>주제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ko-KR" altLang="en-US" dirty="0"/>
              <a:t>앞에서 생성한 </a:t>
            </a:r>
            <a:r>
              <a:rPr lang="en-US" altLang="ko-KR" dirty="0"/>
              <a:t>SNS </a:t>
            </a:r>
            <a:r>
              <a:rPr lang="ko-KR" altLang="en-US" dirty="0"/>
              <a:t>주제 선택 </a:t>
            </a:r>
            <a:endParaRPr lang="en-US" altLang="ko-KR" dirty="0"/>
          </a:p>
        </p:txBody>
      </p:sp>
      <p:sp>
        <p:nvSpPr>
          <p:cNvPr id="15" name="Google Shape;90;p9">
            <a:extLst>
              <a:ext uri="{FF2B5EF4-FFF2-40B4-BE49-F238E27FC236}">
                <a16:creationId xmlns:a16="http://schemas.microsoft.com/office/drawing/2014/main" id="{392D9EB2-6EAF-134C-A8B2-58FC3298BB08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CodeCommit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–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트리거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DCCC56-41DF-844D-A842-AF406D6EE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13" y="1671852"/>
            <a:ext cx="4234305" cy="30032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EA2C7DB-D13C-9B43-AE88-C3B123738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850" y="588163"/>
            <a:ext cx="3552691" cy="415796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F81D7D-4033-F148-9D85-E44128CFCDAB}"/>
              </a:ext>
            </a:extLst>
          </p:cNvPr>
          <p:cNvSpPr/>
          <p:nvPr/>
        </p:nvSpPr>
        <p:spPr>
          <a:xfrm>
            <a:off x="4984350" y="942293"/>
            <a:ext cx="2595687" cy="1587453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ED7008-9586-6143-B38C-A24B21F3BCBE}"/>
              </a:ext>
            </a:extLst>
          </p:cNvPr>
          <p:cNvSpPr/>
          <p:nvPr/>
        </p:nvSpPr>
        <p:spPr>
          <a:xfrm>
            <a:off x="5032487" y="3141791"/>
            <a:ext cx="1668628" cy="267779"/>
          </a:xfrm>
          <a:prstGeom prst="rect">
            <a:avLst/>
          </a:prstGeom>
          <a:noFill/>
          <a:ln w="38100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2F951A6-F1EE-9E41-AD0F-E6470BE6A9EA}"/>
              </a:ext>
            </a:extLst>
          </p:cNvPr>
          <p:cNvSpPr/>
          <p:nvPr/>
        </p:nvSpPr>
        <p:spPr>
          <a:xfrm>
            <a:off x="5032880" y="3459509"/>
            <a:ext cx="2508657" cy="406746"/>
          </a:xfrm>
          <a:prstGeom prst="rect">
            <a:avLst/>
          </a:prstGeom>
          <a:noFill/>
          <a:ln w="38100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B0FBE56-FC34-CC4E-8E41-1E84B609FD89}"/>
              </a:ext>
            </a:extLst>
          </p:cNvPr>
          <p:cNvSpPr/>
          <p:nvPr/>
        </p:nvSpPr>
        <p:spPr>
          <a:xfrm>
            <a:off x="3841946" y="2762191"/>
            <a:ext cx="793554" cy="306962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21059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83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VI. 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배포 </a:t>
            </a: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Push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시 자동 배포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16AF2B-057E-214E-AA46-9879D7EACF7B}"/>
              </a:ext>
            </a:extLst>
          </p:cNvPr>
          <p:cNvSpPr txBox="1"/>
          <p:nvPr/>
        </p:nvSpPr>
        <p:spPr>
          <a:xfrm>
            <a:off x="215900" y="968256"/>
            <a:ext cx="8686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en-US" altLang="ko-KR" b="1" dirty="0"/>
              <a:t>Jenkins</a:t>
            </a:r>
            <a:r>
              <a:rPr lang="ko-KR" altLang="en-US" b="1" dirty="0"/>
              <a:t> 관리 </a:t>
            </a:r>
            <a:r>
              <a:rPr lang="en-US" altLang="ko-KR" b="1" dirty="0"/>
              <a:t>–</a:t>
            </a:r>
            <a:r>
              <a:rPr lang="ko-KR" altLang="en-US" b="1" dirty="0"/>
              <a:t> 시스템 설정 </a:t>
            </a:r>
            <a:r>
              <a:rPr lang="en-US" altLang="ko-KR" b="1" dirty="0"/>
              <a:t>–</a:t>
            </a:r>
            <a:r>
              <a:rPr lang="ko-KR" altLang="en-US" b="1" dirty="0"/>
              <a:t> </a:t>
            </a:r>
            <a:r>
              <a:rPr lang="ko-KR" altLang="en-US" dirty="0"/>
              <a:t>맨 아래</a:t>
            </a:r>
            <a:r>
              <a:rPr lang="en-US" altLang="ko-KR" dirty="0"/>
              <a:t> </a:t>
            </a:r>
            <a:r>
              <a:rPr lang="en-US" altLang="ko-KR" b="1" dirty="0"/>
              <a:t>AWS Code</a:t>
            </a:r>
            <a:r>
              <a:rPr lang="ko-KR" altLang="en-US" b="1" dirty="0"/>
              <a:t> </a:t>
            </a:r>
            <a:r>
              <a:rPr lang="en-US" altLang="ko-KR" b="1" dirty="0"/>
              <a:t>Commit Trigger SQS Plugin </a:t>
            </a:r>
            <a:r>
              <a:rPr lang="ko-KR" altLang="en-US" dirty="0"/>
              <a:t>탭에서 </a:t>
            </a:r>
            <a:r>
              <a:rPr lang="en-US" altLang="ko-KR" b="1" dirty="0"/>
              <a:t>Credentials </a:t>
            </a:r>
            <a:r>
              <a:rPr lang="ko-KR" altLang="en-US" b="1" dirty="0"/>
              <a:t>추가</a:t>
            </a:r>
            <a:r>
              <a:rPr lang="ko-KR" altLang="en-US" dirty="0"/>
              <a:t>하여 선택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b="1" dirty="0"/>
              <a:t>AWS Region</a:t>
            </a:r>
            <a:r>
              <a:rPr lang="ko-KR" altLang="en-US" b="1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ap-northeast-2</a:t>
            </a:r>
          </a:p>
          <a:p>
            <a:pPr lvl="1"/>
            <a:r>
              <a:rPr lang="en-US" altLang="ko-KR" b="1" dirty="0"/>
              <a:t>SQS Queue </a:t>
            </a:r>
            <a:r>
              <a:rPr lang="en-US" altLang="ko-KR" dirty="0"/>
              <a:t>: </a:t>
            </a:r>
            <a:r>
              <a:rPr lang="ko-KR" altLang="en-US" dirty="0"/>
              <a:t>앞에서 생성한 </a:t>
            </a:r>
            <a:r>
              <a:rPr lang="en-US" altLang="ko-KR" dirty="0"/>
              <a:t>SQS </a:t>
            </a:r>
            <a:r>
              <a:rPr lang="ko-KR" altLang="en-US" dirty="0" err="1"/>
              <a:t>대기열</a:t>
            </a:r>
            <a:r>
              <a:rPr lang="ko-KR" altLang="en-US" dirty="0"/>
              <a:t> 선택</a:t>
            </a:r>
            <a:endParaRPr lang="en-US" altLang="ko-KR" dirty="0"/>
          </a:p>
          <a:p>
            <a:pPr lvl="1"/>
            <a:endParaRPr lang="en-US" altLang="ko-KR" b="1" dirty="0"/>
          </a:p>
        </p:txBody>
      </p:sp>
      <p:sp>
        <p:nvSpPr>
          <p:cNvPr id="15" name="Google Shape;90;p9">
            <a:extLst>
              <a:ext uri="{FF2B5EF4-FFF2-40B4-BE49-F238E27FC236}">
                <a16:creationId xmlns:a16="http://schemas.microsoft.com/office/drawing/2014/main" id="{392D9EB2-6EAF-134C-A8B2-58FC3298BB08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AWS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CodeCommit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Trigger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SQS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Plugin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설정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B180EC2-3ED3-7B4B-8746-2103942D9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087" y="1740835"/>
            <a:ext cx="4917644" cy="198828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D713B80-BC2A-7045-BE65-6DEEE90C0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83" y="2339321"/>
            <a:ext cx="4232678" cy="239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8561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84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VI. 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배포 </a:t>
            </a: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Push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시 자동 배포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16AF2B-057E-214E-AA46-9879D7EACF7B}"/>
              </a:ext>
            </a:extLst>
          </p:cNvPr>
          <p:cNvSpPr txBox="1"/>
          <p:nvPr/>
        </p:nvSpPr>
        <p:spPr>
          <a:xfrm>
            <a:off x="215900" y="968256"/>
            <a:ext cx="8686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en-US" altLang="ko-KR" b="1" dirty="0"/>
              <a:t>Jenkins</a:t>
            </a:r>
            <a:r>
              <a:rPr lang="ko-KR" altLang="en-US" b="1" dirty="0"/>
              <a:t> 관리 </a:t>
            </a:r>
            <a:r>
              <a:rPr lang="en-US" altLang="ko-KR" b="1" dirty="0"/>
              <a:t>–</a:t>
            </a:r>
            <a:r>
              <a:rPr lang="ko-KR" altLang="en-US" b="1" dirty="0"/>
              <a:t> 시스템 설정 </a:t>
            </a:r>
            <a:r>
              <a:rPr lang="en-US" altLang="ko-KR" b="1" dirty="0"/>
              <a:t>–</a:t>
            </a:r>
            <a:r>
              <a:rPr lang="ko-KR" altLang="en-US" b="1" dirty="0"/>
              <a:t> </a:t>
            </a:r>
            <a:r>
              <a:rPr lang="ko-KR" altLang="en-US" dirty="0"/>
              <a:t>맨 아래</a:t>
            </a:r>
            <a:r>
              <a:rPr lang="en-US" altLang="ko-KR" dirty="0"/>
              <a:t> </a:t>
            </a:r>
            <a:r>
              <a:rPr lang="en-US" altLang="ko-KR" b="1" dirty="0"/>
              <a:t>AWS Code</a:t>
            </a:r>
            <a:r>
              <a:rPr lang="ko-KR" altLang="en-US" b="1" dirty="0"/>
              <a:t> </a:t>
            </a:r>
            <a:r>
              <a:rPr lang="en-US" altLang="ko-KR" b="1" dirty="0"/>
              <a:t>Commit Trigger SQS Plugin </a:t>
            </a:r>
            <a:r>
              <a:rPr lang="ko-KR" altLang="en-US" dirty="0"/>
              <a:t>탭에서 </a:t>
            </a:r>
            <a:r>
              <a:rPr lang="en-US" altLang="ko-KR" b="1" dirty="0"/>
              <a:t>Credentials </a:t>
            </a:r>
            <a:r>
              <a:rPr lang="ko-KR" altLang="en-US" b="1" dirty="0"/>
              <a:t>추가</a:t>
            </a:r>
            <a:r>
              <a:rPr lang="ko-KR" altLang="en-US" dirty="0"/>
              <a:t>하여 선택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b="1" dirty="0"/>
              <a:t>Build when a </a:t>
            </a:r>
            <a:r>
              <a:rPr lang="en-US" altLang="ko-KR" b="1" dirty="0" err="1"/>
              <a:t>CodeCommit</a:t>
            </a:r>
            <a:r>
              <a:rPr lang="en-US" altLang="ko-KR" b="1" dirty="0"/>
              <a:t> repository is updated and notifies a SQS queue</a:t>
            </a:r>
            <a:endParaRPr lang="en-US" altLang="ko-KR" dirty="0"/>
          </a:p>
          <a:p>
            <a:pPr lvl="1"/>
            <a:r>
              <a:rPr lang="en-US" altLang="ko-KR" b="1" dirty="0"/>
              <a:t>SQS Queue to monitor </a:t>
            </a:r>
            <a:r>
              <a:rPr lang="en-US" altLang="ko-KR" dirty="0"/>
              <a:t>: </a:t>
            </a:r>
            <a:r>
              <a:rPr lang="ko-KR" altLang="en-US" dirty="0"/>
              <a:t>시스템 설정에 등록한 </a:t>
            </a:r>
            <a:r>
              <a:rPr lang="en-US" altLang="ko-KR" dirty="0"/>
              <a:t>SQS </a:t>
            </a:r>
            <a:r>
              <a:rPr lang="ko-KR" altLang="en-US" dirty="0" err="1"/>
              <a:t>대기열</a:t>
            </a:r>
            <a:r>
              <a:rPr lang="ko-KR" altLang="en-US" dirty="0"/>
              <a:t> 선택</a:t>
            </a:r>
            <a:endParaRPr lang="en-US" altLang="ko-KR" dirty="0"/>
          </a:p>
          <a:p>
            <a:pPr lvl="1"/>
            <a:endParaRPr lang="en-US" altLang="ko-KR" b="1" dirty="0"/>
          </a:p>
        </p:txBody>
      </p:sp>
      <p:sp>
        <p:nvSpPr>
          <p:cNvPr id="15" name="Google Shape;90;p9">
            <a:extLst>
              <a:ext uri="{FF2B5EF4-FFF2-40B4-BE49-F238E27FC236}">
                <a16:creationId xmlns:a16="http://schemas.microsoft.com/office/drawing/2014/main" id="{392D9EB2-6EAF-134C-A8B2-58FC3298BB08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Jenkins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빌드 유발 설정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F7D895-C39E-C048-97A5-8703E6A2C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791" y="1983919"/>
            <a:ext cx="5428418" cy="250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774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85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VI. 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배포 </a:t>
            </a: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Push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시 자동 배포</a:t>
            </a:r>
          </a:p>
        </p:txBody>
      </p:sp>
      <p:sp>
        <p:nvSpPr>
          <p:cNvPr id="15" name="Google Shape;90;p9">
            <a:extLst>
              <a:ext uri="{FF2B5EF4-FFF2-40B4-BE49-F238E27FC236}">
                <a16:creationId xmlns:a16="http://schemas.microsoft.com/office/drawing/2014/main" id="{392D9EB2-6EAF-134C-A8B2-58FC3298BB08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Jenkins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빌드 유발 설정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AD1962-EA33-3C4D-BB46-48B35A6EA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876" y="994220"/>
            <a:ext cx="7022264" cy="375800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D951D23-B5DE-CA40-B926-75E0D65E39A7}"/>
              </a:ext>
            </a:extLst>
          </p:cNvPr>
          <p:cNvSpPr/>
          <p:nvPr/>
        </p:nvSpPr>
        <p:spPr>
          <a:xfrm>
            <a:off x="993900" y="1308526"/>
            <a:ext cx="5406900" cy="212596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16AF2B-057E-214E-AA46-9879D7EACF7B}"/>
              </a:ext>
            </a:extLst>
          </p:cNvPr>
          <p:cNvSpPr txBox="1"/>
          <p:nvPr/>
        </p:nvSpPr>
        <p:spPr>
          <a:xfrm>
            <a:off x="2640562" y="846861"/>
            <a:ext cx="6194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en-US" altLang="ko-KR" b="1" dirty="0" err="1"/>
              <a:t>CodeCommit</a:t>
            </a:r>
            <a:r>
              <a:rPr lang="ko-KR" altLang="en-US" b="1" dirty="0"/>
              <a:t> </a:t>
            </a:r>
            <a:r>
              <a:rPr lang="en-US" altLang="ko-KR" b="1" dirty="0"/>
              <a:t>master </a:t>
            </a:r>
            <a:r>
              <a:rPr lang="ko-KR" altLang="en-US" b="1" dirty="0" err="1"/>
              <a:t>브랜치에</a:t>
            </a:r>
            <a:r>
              <a:rPr lang="ko-KR" altLang="en-US" b="1" dirty="0"/>
              <a:t> </a:t>
            </a:r>
            <a:r>
              <a:rPr lang="ko-KR" altLang="en-US" b="1" dirty="0" err="1"/>
              <a:t>푸시하면</a:t>
            </a:r>
            <a:r>
              <a:rPr lang="ko-KR" altLang="en-US" b="1" dirty="0"/>
              <a:t> </a:t>
            </a:r>
            <a:r>
              <a:rPr lang="en-US" altLang="ko-KR" b="1" dirty="0" err="1"/>
              <a:t>SQSTrigger</a:t>
            </a:r>
            <a:r>
              <a:rPr lang="ko-KR" altLang="en-US" b="1" dirty="0"/>
              <a:t>에 의해 빌드가 시작 됨</a:t>
            </a:r>
            <a:endParaRPr lang="en-US" altLang="ko-KR" b="1" dirty="0"/>
          </a:p>
          <a:p>
            <a:pPr lvl="1"/>
            <a:r>
              <a:rPr lang="en-US" altLang="ko-KR" b="1" dirty="0"/>
              <a:t>Trigger</a:t>
            </a:r>
            <a:r>
              <a:rPr lang="ko-KR" altLang="en-US" b="1" dirty="0" err="1"/>
              <a:t>를</a:t>
            </a:r>
            <a:r>
              <a:rPr lang="ko-KR" altLang="en-US" b="1" dirty="0"/>
              <a:t> 발생시킨 계정은</a:t>
            </a:r>
            <a:r>
              <a:rPr lang="en-US" altLang="ko-KR" sz="900" b="1" dirty="0"/>
              <a:t>(</a:t>
            </a:r>
            <a:r>
              <a:rPr lang="en-US" altLang="ko-KR" sz="900" b="1" dirty="0" err="1"/>
              <a:t>arn:aws:iam</a:t>
            </a:r>
            <a:r>
              <a:rPr lang="en-US" altLang="ko-KR" sz="900" b="1" dirty="0"/>
              <a:t>::221859632123:user/</a:t>
            </a:r>
            <a:r>
              <a:rPr lang="en-US" altLang="ko-KR" sz="900" b="1" dirty="0" err="1"/>
              <a:t>jinjukim</a:t>
            </a:r>
            <a:r>
              <a:rPr lang="en-US" altLang="ko-KR" sz="900" b="1" dirty="0"/>
              <a:t>)</a:t>
            </a:r>
            <a:r>
              <a:rPr lang="ko-KR" altLang="en-US" sz="1050" b="1" dirty="0"/>
              <a:t> </a:t>
            </a:r>
            <a:r>
              <a:rPr lang="ko-KR" altLang="en-US" b="1" dirty="0"/>
              <a:t>코드를 푸시 한 계정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1850434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E63CBA7-D12C-6D41-9912-884448CA9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470" y="1245255"/>
            <a:ext cx="5065059" cy="3520349"/>
          </a:xfrm>
          <a:prstGeom prst="rect">
            <a:avLst/>
          </a:prstGeom>
        </p:spPr>
      </p:pic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86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VII. Slack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연동하여 채널에 배포 알림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F65AA-FF01-AB44-9631-952487CDEAF4}"/>
              </a:ext>
            </a:extLst>
          </p:cNvPr>
          <p:cNvSpPr txBox="1"/>
          <p:nvPr/>
        </p:nvSpPr>
        <p:spPr>
          <a:xfrm>
            <a:off x="215900" y="968256"/>
            <a:ext cx="868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ko-KR" altLang="en-US" b="1" dirty="0"/>
              <a:t>표준 유형 </a:t>
            </a:r>
            <a:r>
              <a:rPr lang="ko-KR" altLang="en-US" dirty="0"/>
              <a:t>선택하여 </a:t>
            </a:r>
            <a:r>
              <a:rPr lang="ko-KR" altLang="en-US" b="1" dirty="0"/>
              <a:t>주제 생성</a:t>
            </a:r>
            <a:endParaRPr lang="en-US" altLang="ko-KR" b="1" dirty="0"/>
          </a:p>
        </p:txBody>
      </p:sp>
      <p:sp>
        <p:nvSpPr>
          <p:cNvPr id="9" name="Google Shape;90;p9">
            <a:extLst>
              <a:ext uri="{FF2B5EF4-FFF2-40B4-BE49-F238E27FC236}">
                <a16:creationId xmlns:a16="http://schemas.microsoft.com/office/drawing/2014/main" id="{645FB00A-C6C3-E84C-B05E-45F00E7E7F90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Amazon SNS -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 생성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1E4CCD-6EFA-E641-BE60-AC267F30B234}"/>
              </a:ext>
            </a:extLst>
          </p:cNvPr>
          <p:cNvSpPr/>
          <p:nvPr/>
        </p:nvSpPr>
        <p:spPr>
          <a:xfrm>
            <a:off x="4335065" y="2445041"/>
            <a:ext cx="2218135" cy="985065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D398D5-DB09-CC43-89DF-BDC799F830A1}"/>
              </a:ext>
            </a:extLst>
          </p:cNvPr>
          <p:cNvSpPr/>
          <p:nvPr/>
        </p:nvSpPr>
        <p:spPr>
          <a:xfrm>
            <a:off x="2144521" y="3444660"/>
            <a:ext cx="2006138" cy="535669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90154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87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VII. Slack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연동하여 채널에 배포 알림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F65AA-FF01-AB44-9631-952487CDEAF4}"/>
              </a:ext>
            </a:extLst>
          </p:cNvPr>
          <p:cNvSpPr txBox="1"/>
          <p:nvPr/>
        </p:nvSpPr>
        <p:spPr>
          <a:xfrm>
            <a:off x="215900" y="968256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en-US" altLang="ko-KR" b="1" dirty="0" err="1"/>
              <a:t>CodeDeploy</a:t>
            </a:r>
            <a:r>
              <a:rPr lang="ko-KR" altLang="en-US" b="1" dirty="0"/>
              <a:t> </a:t>
            </a:r>
            <a:r>
              <a:rPr lang="en-US" altLang="ko-KR" b="1" dirty="0"/>
              <a:t>–</a:t>
            </a:r>
            <a:r>
              <a:rPr lang="ko-KR" altLang="en-US" b="1" dirty="0"/>
              <a:t> 애플리케이션</a:t>
            </a:r>
            <a:r>
              <a:rPr lang="ko-KR" altLang="en-US" dirty="0"/>
              <a:t>에서</a:t>
            </a:r>
            <a:r>
              <a:rPr lang="ko-KR" altLang="en-US" b="1" dirty="0"/>
              <a:t> 배포할 애플리케이션 </a:t>
            </a:r>
            <a:r>
              <a:rPr lang="ko-KR" altLang="en-US" dirty="0"/>
              <a:t>찾아서</a:t>
            </a:r>
            <a:r>
              <a:rPr lang="ko-KR" altLang="en-US" b="1" dirty="0"/>
              <a:t> 배포 그룹 </a:t>
            </a:r>
            <a:r>
              <a:rPr lang="ko-KR" altLang="en-US" dirty="0"/>
              <a:t>선택 후</a:t>
            </a:r>
            <a:r>
              <a:rPr lang="ko-KR" altLang="en-US" b="1" dirty="0"/>
              <a:t> 편집</a:t>
            </a:r>
            <a:endParaRPr lang="en-US" altLang="ko-KR" b="1" dirty="0"/>
          </a:p>
          <a:p>
            <a:pPr lvl="1"/>
            <a:r>
              <a:rPr lang="ko-KR" altLang="en-US" b="1" dirty="0"/>
              <a:t>고급 </a:t>
            </a:r>
            <a:r>
              <a:rPr lang="en-US" altLang="ko-KR" b="1" dirty="0"/>
              <a:t>-</a:t>
            </a:r>
            <a:r>
              <a:rPr lang="ko-KR" altLang="en-US" b="1" dirty="0"/>
              <a:t> 선택사항</a:t>
            </a:r>
            <a:r>
              <a:rPr lang="ko-KR" altLang="en-US" dirty="0"/>
              <a:t>에서 </a:t>
            </a:r>
            <a:r>
              <a:rPr lang="ko-KR" altLang="en-US" b="1" dirty="0"/>
              <a:t>트리거 생성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sp>
        <p:nvSpPr>
          <p:cNvPr id="9" name="Google Shape;90;p9">
            <a:extLst>
              <a:ext uri="{FF2B5EF4-FFF2-40B4-BE49-F238E27FC236}">
                <a16:creationId xmlns:a16="http://schemas.microsoft.com/office/drawing/2014/main" id="{645FB00A-C6C3-E84C-B05E-45F00E7E7F90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CodeDeploy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배포그룹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트리거 생성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6941EE-865D-CE4A-A5A7-43342AE03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50" y="1688680"/>
            <a:ext cx="4897776" cy="304365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1E4CCD-6EFA-E641-BE60-AC267F30B234}"/>
              </a:ext>
            </a:extLst>
          </p:cNvPr>
          <p:cNvSpPr/>
          <p:nvPr/>
        </p:nvSpPr>
        <p:spPr>
          <a:xfrm>
            <a:off x="3841408" y="3518758"/>
            <a:ext cx="463464" cy="251858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D398D5-DB09-CC43-89DF-BDC799F830A1}"/>
              </a:ext>
            </a:extLst>
          </p:cNvPr>
          <p:cNvSpPr/>
          <p:nvPr/>
        </p:nvSpPr>
        <p:spPr>
          <a:xfrm>
            <a:off x="512960" y="3138776"/>
            <a:ext cx="607129" cy="198406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1328C7-D98E-A14B-A558-876A634D02BD}"/>
              </a:ext>
            </a:extLst>
          </p:cNvPr>
          <p:cNvSpPr/>
          <p:nvPr/>
        </p:nvSpPr>
        <p:spPr>
          <a:xfrm>
            <a:off x="1764377" y="4369948"/>
            <a:ext cx="989097" cy="341842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F65CAA3-40DB-D342-AAD6-19BA1CFF6923}"/>
              </a:ext>
            </a:extLst>
          </p:cNvPr>
          <p:cNvGrpSpPr/>
          <p:nvPr/>
        </p:nvGrpSpPr>
        <p:grpSpPr>
          <a:xfrm>
            <a:off x="3529316" y="1344374"/>
            <a:ext cx="5373384" cy="1592524"/>
            <a:chOff x="3529316" y="1024234"/>
            <a:chExt cx="5373384" cy="159252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C34FABE-EBAD-F24A-B741-8812B267A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9316" y="1045851"/>
              <a:ext cx="5373384" cy="1570907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C8266DA-C334-1C47-AE26-8BDD125DE6FB}"/>
                </a:ext>
              </a:extLst>
            </p:cNvPr>
            <p:cNvSpPr/>
            <p:nvPr/>
          </p:nvSpPr>
          <p:spPr>
            <a:xfrm>
              <a:off x="7969906" y="1348966"/>
              <a:ext cx="804223" cy="319165"/>
            </a:xfrm>
            <a:prstGeom prst="rect">
              <a:avLst/>
            </a:prstGeom>
            <a:noFill/>
            <a:ln w="60325">
              <a:solidFill>
                <a:schemeClr val="accent4">
                  <a:alpha val="9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DCBBE6A-8339-0849-8120-80451F7D9981}"/>
                </a:ext>
              </a:extLst>
            </p:cNvPr>
            <p:cNvSpPr/>
            <p:nvPr/>
          </p:nvSpPr>
          <p:spPr>
            <a:xfrm>
              <a:off x="3529316" y="1024234"/>
              <a:ext cx="929668" cy="241570"/>
            </a:xfrm>
            <a:prstGeom prst="rect">
              <a:avLst/>
            </a:prstGeom>
            <a:noFill/>
            <a:ln w="60325">
              <a:solidFill>
                <a:schemeClr val="accent4">
                  <a:alpha val="9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278020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88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VII. Slack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연동하여 채널에 배포 알림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F65AA-FF01-AB44-9631-952487CDEAF4}"/>
              </a:ext>
            </a:extLst>
          </p:cNvPr>
          <p:cNvSpPr txBox="1"/>
          <p:nvPr/>
        </p:nvSpPr>
        <p:spPr>
          <a:xfrm>
            <a:off x="215900" y="968256"/>
            <a:ext cx="868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ko-KR" altLang="en-US" b="1" dirty="0"/>
              <a:t>트리거 이름 </a:t>
            </a:r>
            <a:r>
              <a:rPr lang="en-US" altLang="ko-KR" b="1" dirty="0"/>
              <a:t>/</a:t>
            </a:r>
            <a:r>
              <a:rPr lang="ko-KR" altLang="en-US" b="1" dirty="0"/>
              <a:t> 이벤트 </a:t>
            </a:r>
            <a:r>
              <a:rPr lang="en-US" altLang="ko-KR" b="1" dirty="0"/>
              <a:t>(</a:t>
            </a:r>
            <a:r>
              <a:rPr lang="ko-KR" altLang="en-US" b="1" dirty="0"/>
              <a:t>배포 시작</a:t>
            </a:r>
            <a:r>
              <a:rPr lang="en-US" altLang="ko-KR" b="1" dirty="0"/>
              <a:t>,</a:t>
            </a:r>
            <a:r>
              <a:rPr lang="ko-KR" altLang="en-US" b="1" dirty="0"/>
              <a:t> 배포 성공</a:t>
            </a:r>
            <a:r>
              <a:rPr lang="en-US" altLang="ko-KR" b="1" dirty="0"/>
              <a:t>,</a:t>
            </a:r>
            <a:r>
              <a:rPr lang="ko-KR" altLang="en-US" b="1" dirty="0"/>
              <a:t> 배포 실패</a:t>
            </a:r>
            <a:r>
              <a:rPr lang="en-US" altLang="ko-KR" b="1" dirty="0"/>
              <a:t>,</a:t>
            </a:r>
            <a:r>
              <a:rPr lang="ko-KR" altLang="en-US" b="1" dirty="0"/>
              <a:t> 배포 중지</a:t>
            </a:r>
            <a:r>
              <a:rPr lang="en-US" altLang="ko-KR" b="1" dirty="0"/>
              <a:t>)</a:t>
            </a:r>
            <a:r>
              <a:rPr lang="ko-KR" altLang="en-US" b="1" dirty="0"/>
              <a:t> </a:t>
            </a:r>
            <a:r>
              <a:rPr lang="en-US" altLang="ko-KR" b="1" dirty="0"/>
              <a:t>/</a:t>
            </a:r>
            <a:r>
              <a:rPr lang="ko-KR" altLang="en-US" b="1" dirty="0"/>
              <a:t> </a:t>
            </a:r>
            <a:r>
              <a:rPr lang="en-US" altLang="ko-KR" b="1" dirty="0"/>
              <a:t>SNS</a:t>
            </a:r>
            <a:r>
              <a:rPr lang="ko-KR" altLang="en-US" b="1" dirty="0"/>
              <a:t> 주제 선택하여 트리거 생성 </a:t>
            </a:r>
            <a:endParaRPr lang="en-US" altLang="ko-KR" dirty="0"/>
          </a:p>
        </p:txBody>
      </p:sp>
      <p:sp>
        <p:nvSpPr>
          <p:cNvPr id="9" name="Google Shape;90;p9">
            <a:extLst>
              <a:ext uri="{FF2B5EF4-FFF2-40B4-BE49-F238E27FC236}">
                <a16:creationId xmlns:a16="http://schemas.microsoft.com/office/drawing/2014/main" id="{645FB00A-C6C3-E84C-B05E-45F00E7E7F90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CodeDeploy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배포 트리거 생성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191FE5-2642-644E-8789-D1BF18BB3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71" y="1344374"/>
            <a:ext cx="3519858" cy="330315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70E24B6-048E-6340-A38C-663692772E4A}"/>
              </a:ext>
            </a:extLst>
          </p:cNvPr>
          <p:cNvSpPr/>
          <p:nvPr/>
        </p:nvSpPr>
        <p:spPr>
          <a:xfrm>
            <a:off x="2884014" y="2883785"/>
            <a:ext cx="2571564" cy="373123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7237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 dirty="0"/>
          </a:p>
        </p:txBody>
      </p:sp>
      <p:sp>
        <p:nvSpPr>
          <p:cNvPr id="21" name="Google Shape;90;p9">
            <a:extLst>
              <a:ext uri="{FF2B5EF4-FFF2-40B4-BE49-F238E27FC236}">
                <a16:creationId xmlns:a16="http://schemas.microsoft.com/office/drawing/2014/main" id="{390D8BD5-94A1-B34E-9A8B-D5560500CDC3}"/>
              </a:ext>
            </a:extLst>
          </p:cNvPr>
          <p:cNvSpPr/>
          <p:nvPr/>
        </p:nvSpPr>
        <p:spPr>
          <a:xfrm>
            <a:off x="228600" y="592138"/>
            <a:ext cx="8686800" cy="29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marR="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Buildspec.yml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생성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9B795-3F71-4D42-BA29-984934356395}"/>
              </a:ext>
            </a:extLst>
          </p:cNvPr>
          <p:cNvSpPr txBox="1"/>
          <p:nvPr/>
        </p:nvSpPr>
        <p:spPr>
          <a:xfrm>
            <a:off x="228600" y="3828757"/>
            <a:ext cx="886492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실행 결과</a:t>
            </a:r>
            <a:endParaRPr kumimoji="1" lang="en-US" altLang="ko-KR" dirty="0"/>
          </a:p>
          <a:p>
            <a:r>
              <a:rPr kumimoji="1" lang="en-US" altLang="ko-KR" dirty="0"/>
              <a:t>Post build</a:t>
            </a:r>
            <a:r>
              <a:rPr kumimoji="1" lang="ko-KR" altLang="en-US" dirty="0"/>
              <a:t>에 적혀있는 </a:t>
            </a:r>
            <a:r>
              <a:rPr kumimoji="1" lang="en" altLang="ko-KR" dirty="0"/>
              <a:t>/home/ec2-user/apache-tomcat-8.5.38/</a:t>
            </a:r>
            <a:r>
              <a:rPr kumimoji="1" lang="en" altLang="ko-KR" dirty="0" err="1"/>
              <a:t>webapps</a:t>
            </a:r>
            <a:r>
              <a:rPr kumimoji="1" lang="en" altLang="ko-KR" dirty="0"/>
              <a:t>/spring4basic/*</a:t>
            </a:r>
            <a:r>
              <a:rPr kumimoji="1" lang="ko-KR" altLang="en-US" dirty="0"/>
              <a:t> 경로로 </a:t>
            </a:r>
            <a:r>
              <a:rPr kumimoji="1" lang="en-US" altLang="ko-KR" dirty="0"/>
              <a:t>war</a:t>
            </a:r>
            <a:r>
              <a:rPr kumimoji="1" lang="ko-KR" altLang="en-US" dirty="0"/>
              <a:t> 파일이 생성</a:t>
            </a:r>
            <a:endParaRPr kumimoji="1" lang="en-US" altLang="ko-KR" dirty="0"/>
          </a:p>
          <a:p>
            <a:r>
              <a:rPr kumimoji="1" lang="ko-KR" altLang="en-US" dirty="0"/>
              <a:t>이름은 </a:t>
            </a:r>
            <a:r>
              <a:rPr kumimoji="1" lang="en-US" altLang="ko-KR" dirty="0"/>
              <a:t>spring </a:t>
            </a:r>
            <a:r>
              <a:rPr kumimoji="1" lang="ko-KR" altLang="en-US" dirty="0"/>
              <a:t>프로젝트의 </a:t>
            </a:r>
            <a:r>
              <a:rPr kumimoji="1" lang="en-US" altLang="ko-KR" dirty="0" err="1"/>
              <a:t>pom.xml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artifact id</a:t>
            </a:r>
            <a:r>
              <a:rPr kumimoji="1" lang="ko-KR" altLang="en-US" dirty="0"/>
              <a:t>로 생성</a:t>
            </a:r>
            <a:r>
              <a:rPr kumimoji="1" lang="en-US" altLang="ko-KR" dirty="0"/>
              <a:t>=&gt;spring4basic.war</a:t>
            </a:r>
          </a:p>
          <a:p>
            <a:r>
              <a:rPr kumimoji="1" lang="en-US" altLang="ko-KR" dirty="0"/>
              <a:t>War</a:t>
            </a:r>
            <a:r>
              <a:rPr kumimoji="1" lang="ko-KR" altLang="en-US" dirty="0"/>
              <a:t> 파일로 묶이는 코드들</a:t>
            </a:r>
            <a:r>
              <a:rPr kumimoji="1" lang="en-US" altLang="ko-KR" dirty="0"/>
              <a:t>=&gt;artifact </a:t>
            </a:r>
            <a:r>
              <a:rPr kumimoji="1" lang="ko-KR" altLang="en-US" dirty="0"/>
              <a:t>밑의 </a:t>
            </a:r>
            <a:r>
              <a:rPr kumimoji="1" lang="en-US" altLang="ko-KR" dirty="0"/>
              <a:t>file </a:t>
            </a:r>
            <a:r>
              <a:rPr kumimoji="1" lang="ko-KR" altLang="en-US" dirty="0"/>
              <a:t>목록 중 </a:t>
            </a:r>
            <a:r>
              <a:rPr kumimoji="1" lang="en-US" altLang="ko-KR" dirty="0"/>
              <a:t>target/*</a:t>
            </a:r>
          </a:p>
          <a:p>
            <a:r>
              <a:rPr kumimoji="1" lang="en-US" altLang="ko-KR" dirty="0" err="1"/>
              <a:t>Appspec.yml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deploy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하기 위해 추가 </a:t>
            </a:r>
            <a:r>
              <a:rPr kumimoji="1" lang="ko-KR" altLang="en-US" dirty="0" err="1"/>
              <a:t>하여야함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E87FD1-FB84-3140-AB27-DA289C04F1F6}"/>
              </a:ext>
            </a:extLst>
          </p:cNvPr>
          <p:cNvSpPr/>
          <p:nvPr/>
        </p:nvSpPr>
        <p:spPr>
          <a:xfrm>
            <a:off x="4769426" y="440100"/>
            <a:ext cx="4187536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000" dirty="0"/>
              <a:t>version: 0.2</a:t>
            </a:r>
          </a:p>
          <a:p>
            <a:r>
              <a:rPr lang="en" altLang="ko-KR" sz="1000" dirty="0"/>
              <a:t>phases:</a:t>
            </a:r>
          </a:p>
          <a:p>
            <a:r>
              <a:rPr lang="en" altLang="ko-KR" sz="1000" dirty="0"/>
              <a:t>  install:</a:t>
            </a:r>
          </a:p>
          <a:p>
            <a:r>
              <a:rPr lang="en" altLang="ko-KR" sz="1000" dirty="0"/>
              <a:t>   runtime-versions:</a:t>
            </a:r>
          </a:p>
          <a:p>
            <a:r>
              <a:rPr lang="en" altLang="ko-KR" sz="1000" dirty="0"/>
              <a:t>      java: corretto8</a:t>
            </a:r>
          </a:p>
          <a:p>
            <a:r>
              <a:rPr lang="en" altLang="ko-KR" sz="1000" dirty="0"/>
              <a:t>  build:</a:t>
            </a:r>
          </a:p>
          <a:p>
            <a:r>
              <a:rPr lang="en" altLang="ko-KR" sz="1000" dirty="0"/>
              <a:t>    commands:</a:t>
            </a:r>
          </a:p>
          <a:p>
            <a:r>
              <a:rPr lang="en" altLang="ko-KR" sz="1000" dirty="0"/>
              <a:t>      - </a:t>
            </a:r>
            <a:r>
              <a:rPr lang="en" altLang="ko-KR" sz="1000" dirty="0" err="1"/>
              <a:t>mvn</a:t>
            </a:r>
            <a:r>
              <a:rPr lang="en" altLang="ko-KR" sz="1000" dirty="0"/>
              <a:t> install            </a:t>
            </a:r>
          </a:p>
          <a:p>
            <a:r>
              <a:rPr lang="en" altLang="ko-KR" sz="1000" dirty="0"/>
              <a:t>      # - command</a:t>
            </a:r>
          </a:p>
          <a:p>
            <a:r>
              <a:rPr lang="en" altLang="ko-KR" sz="1000" dirty="0"/>
              <a:t>  </a:t>
            </a:r>
            <a:r>
              <a:rPr lang="en" altLang="ko-KR" sz="1000" dirty="0" err="1"/>
              <a:t>post_build</a:t>
            </a:r>
            <a:r>
              <a:rPr lang="en" altLang="ko-KR" sz="1000" dirty="0"/>
              <a:t>:</a:t>
            </a:r>
          </a:p>
          <a:p>
            <a:r>
              <a:rPr lang="en" altLang="ko-KR" sz="1000" dirty="0"/>
              <a:t>     commands:</a:t>
            </a:r>
          </a:p>
          <a:p>
            <a:r>
              <a:rPr lang="en" altLang="ko-KR" sz="1000" dirty="0"/>
              <a:t>       - echo $(</a:t>
            </a:r>
            <a:r>
              <a:rPr lang="en" altLang="ko-KR" sz="1000" dirty="0" err="1"/>
              <a:t>basename</a:t>
            </a:r>
            <a:r>
              <a:rPr lang="en" altLang="ko-KR" sz="1000" dirty="0"/>
              <a:t> /home/ec2-user/apache-tomcat-8.5.38/</a:t>
            </a:r>
            <a:r>
              <a:rPr lang="en" altLang="ko-KR" sz="1000" dirty="0" err="1"/>
              <a:t>webapps</a:t>
            </a:r>
            <a:r>
              <a:rPr lang="en" altLang="ko-KR" sz="1000" dirty="0"/>
              <a:t>/spring4basic/*)</a:t>
            </a:r>
          </a:p>
          <a:p>
            <a:r>
              <a:rPr lang="en" altLang="ko-KR" sz="1000" dirty="0"/>
              <a:t>       - </a:t>
            </a:r>
            <a:r>
              <a:rPr lang="en" altLang="ko-KR" sz="1000" dirty="0" err="1"/>
              <a:t>mvn</a:t>
            </a:r>
            <a:r>
              <a:rPr lang="en" altLang="ko-KR" sz="1000" dirty="0"/>
              <a:t> clean package </a:t>
            </a:r>
          </a:p>
          <a:p>
            <a:r>
              <a:rPr lang="en" altLang="ko-KR" sz="1000" dirty="0"/>
              <a:t>artifacts:</a:t>
            </a:r>
          </a:p>
          <a:p>
            <a:r>
              <a:rPr lang="en" altLang="ko-KR" sz="1000" dirty="0"/>
              <a:t>  files:</a:t>
            </a:r>
          </a:p>
          <a:p>
            <a:r>
              <a:rPr lang="en" altLang="ko-KR" sz="1000" dirty="0"/>
              <a:t>  - target/*</a:t>
            </a:r>
          </a:p>
          <a:p>
            <a:r>
              <a:rPr lang="en" altLang="ko-KR" sz="1000" dirty="0"/>
              <a:t>  - </a:t>
            </a:r>
            <a:r>
              <a:rPr lang="en" altLang="ko-KR" sz="1000" dirty="0" err="1"/>
              <a:t>appspec.yml</a:t>
            </a:r>
            <a:endParaRPr lang="en" altLang="ko-KR" sz="1000" dirty="0"/>
          </a:p>
          <a:p>
            <a:r>
              <a:rPr lang="en" altLang="ko-KR" sz="1000" dirty="0"/>
              <a:t>  - script/*</a:t>
            </a:r>
          </a:p>
          <a:p>
            <a:r>
              <a:rPr lang="en" altLang="ko-KR" sz="1000" dirty="0"/>
              <a:t>  discard-paths: yes  </a:t>
            </a:r>
          </a:p>
          <a:p>
            <a:r>
              <a:rPr lang="en" altLang="ko-KR" sz="1000" dirty="0"/>
              <a:t>#cache:</a:t>
            </a:r>
          </a:p>
          <a:p>
            <a:r>
              <a:rPr lang="en" altLang="ko-KR" sz="1000" dirty="0"/>
              <a:t>  #paths:</a:t>
            </a:r>
          </a:p>
          <a:p>
            <a:r>
              <a:rPr lang="en" altLang="ko-KR" sz="1000" dirty="0"/>
              <a:t>    # - paths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6DC1DEC-1EA6-7A41-AD2E-44EDBF5F8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26" y="976582"/>
            <a:ext cx="4145974" cy="2920121"/>
          </a:xfrm>
          <a:prstGeom prst="rect">
            <a:avLst/>
          </a:prstGeom>
        </p:spPr>
      </p:pic>
      <p:sp>
        <p:nvSpPr>
          <p:cNvPr id="8" name="Google Shape;73;p9">
            <a:extLst>
              <a:ext uri="{FF2B5EF4-FFF2-40B4-BE49-F238E27FC236}">
                <a16:creationId xmlns:a16="http://schemas.microsoft.com/office/drawing/2014/main" id="{90D23059-6880-C049-8BE5-B9E479CCC706}"/>
              </a:ext>
            </a:extLst>
          </p:cNvPr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I. Code Commit</a:t>
            </a:r>
            <a:endParaRPr lang="ko-KR" altLang="en-US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0718734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89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VII. Slack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연동하여 채널에 배포 알림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F65AA-FF01-AB44-9631-952487CDEAF4}"/>
              </a:ext>
            </a:extLst>
          </p:cNvPr>
          <p:cNvSpPr txBox="1"/>
          <p:nvPr/>
        </p:nvSpPr>
        <p:spPr>
          <a:xfrm>
            <a:off x="215900" y="968256"/>
            <a:ext cx="868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ko-KR" altLang="en-US" dirty="0"/>
              <a:t>생성된 트리거 확인 후 맨 아래 </a:t>
            </a:r>
            <a:r>
              <a:rPr lang="ko-KR" altLang="en-US" b="1" dirty="0"/>
              <a:t>변경 사항 저장</a:t>
            </a:r>
            <a:endParaRPr lang="en-US" altLang="ko-KR" dirty="0"/>
          </a:p>
        </p:txBody>
      </p:sp>
      <p:sp>
        <p:nvSpPr>
          <p:cNvPr id="9" name="Google Shape;90;p9">
            <a:extLst>
              <a:ext uri="{FF2B5EF4-FFF2-40B4-BE49-F238E27FC236}">
                <a16:creationId xmlns:a16="http://schemas.microsoft.com/office/drawing/2014/main" id="{645FB00A-C6C3-E84C-B05E-45F00E7E7F90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CodeDeploy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배포 트리거 생성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CBDA42F-8B4B-864E-B718-3C23F0A76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753" y="592138"/>
            <a:ext cx="4229314" cy="41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6518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90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VII. Slack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연동하여 채널에 배포 알림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F65AA-FF01-AB44-9631-952487CDEAF4}"/>
              </a:ext>
            </a:extLst>
          </p:cNvPr>
          <p:cNvSpPr txBox="1"/>
          <p:nvPr/>
        </p:nvSpPr>
        <p:spPr>
          <a:xfrm>
            <a:off x="215900" y="968256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en" altLang="ko-KR" dirty="0"/>
              <a:t>https://</a:t>
            </a:r>
            <a:r>
              <a:rPr lang="en" altLang="ko-KR" dirty="0" err="1"/>
              <a:t>slack.com</a:t>
            </a:r>
            <a:r>
              <a:rPr lang="en" altLang="ko-KR" dirty="0"/>
              <a:t>/get-started#/landing</a:t>
            </a:r>
            <a:r>
              <a:rPr lang="ko-KR" altLang="en-US" dirty="0"/>
              <a:t> 에서 </a:t>
            </a:r>
            <a:r>
              <a:rPr lang="ko-KR" altLang="en-US" b="1" dirty="0"/>
              <a:t>워크스페이스 생성</a:t>
            </a:r>
            <a:endParaRPr lang="en" altLang="ko-KR" b="1" dirty="0"/>
          </a:p>
          <a:p>
            <a:pPr lvl="1"/>
            <a:endParaRPr lang="en-US" altLang="ko-KR" dirty="0"/>
          </a:p>
        </p:txBody>
      </p:sp>
      <p:sp>
        <p:nvSpPr>
          <p:cNvPr id="9" name="Google Shape;90;p9">
            <a:extLst>
              <a:ext uri="{FF2B5EF4-FFF2-40B4-BE49-F238E27FC236}">
                <a16:creationId xmlns:a16="http://schemas.microsoft.com/office/drawing/2014/main" id="{645FB00A-C6C3-E84C-B05E-45F00E7E7F90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Slack Workspace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생성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8F9900-F17A-0A43-A525-484612F5B1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373"/>
          <a:stretch/>
        </p:blipFill>
        <p:spPr>
          <a:xfrm>
            <a:off x="284430" y="1217040"/>
            <a:ext cx="3064418" cy="17240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7F5460-C2A7-4741-8420-613291593F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433"/>
          <a:stretch/>
        </p:blipFill>
        <p:spPr>
          <a:xfrm>
            <a:off x="1816639" y="1806039"/>
            <a:ext cx="3731017" cy="167147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15FF2C4-DC70-0F4D-B63F-1727BF204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886" y="2366054"/>
            <a:ext cx="3571839" cy="234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772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91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VII. Slack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연동하여 채널에 배포 알림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F65AA-FF01-AB44-9631-952487CDEAF4}"/>
              </a:ext>
            </a:extLst>
          </p:cNvPr>
          <p:cNvSpPr txBox="1"/>
          <p:nvPr/>
        </p:nvSpPr>
        <p:spPr>
          <a:xfrm>
            <a:off x="215900" y="968256"/>
            <a:ext cx="868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en" altLang="ko-KR" dirty="0"/>
              <a:t>https://</a:t>
            </a:r>
            <a:r>
              <a:rPr lang="en" altLang="ko-KR" dirty="0" err="1"/>
              <a:t>api.slack.com</a:t>
            </a:r>
            <a:r>
              <a:rPr lang="en" altLang="ko-KR" dirty="0"/>
              <a:t>/messaging/webhooks</a:t>
            </a:r>
            <a:r>
              <a:rPr lang="ko-KR" altLang="en-US" dirty="0"/>
              <a:t> 에서  </a:t>
            </a:r>
            <a:r>
              <a:rPr lang="ko-KR" altLang="en-US" b="1" dirty="0"/>
              <a:t>앱 이름 </a:t>
            </a:r>
            <a:r>
              <a:rPr lang="ko-KR" altLang="en-US" dirty="0"/>
              <a:t>입력</a:t>
            </a:r>
            <a:r>
              <a:rPr lang="ko-KR" altLang="en-US" b="1" dirty="0"/>
              <a:t> </a:t>
            </a:r>
            <a:r>
              <a:rPr lang="ko-KR" altLang="en-US" dirty="0"/>
              <a:t>및 생성한 </a:t>
            </a:r>
            <a:r>
              <a:rPr lang="ko-KR" altLang="en-US" b="1" dirty="0"/>
              <a:t>워크스페이스 </a:t>
            </a:r>
            <a:r>
              <a:rPr lang="ko-KR" altLang="en-US" dirty="0"/>
              <a:t>선택하여 </a:t>
            </a:r>
            <a:r>
              <a:rPr lang="ko-KR" altLang="en-US" b="1" dirty="0"/>
              <a:t>앱 생성</a:t>
            </a:r>
            <a:endParaRPr lang="en-US" altLang="ko-KR" b="1" dirty="0"/>
          </a:p>
        </p:txBody>
      </p:sp>
      <p:sp>
        <p:nvSpPr>
          <p:cNvPr id="9" name="Google Shape;90;p9">
            <a:extLst>
              <a:ext uri="{FF2B5EF4-FFF2-40B4-BE49-F238E27FC236}">
                <a16:creationId xmlns:a16="http://schemas.microsoft.com/office/drawing/2014/main" id="{645FB00A-C6C3-E84C-B05E-45F00E7E7F90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Slack app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생성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A81941-3849-E24F-88E1-824D12C333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86"/>
          <a:stretch/>
        </p:blipFill>
        <p:spPr>
          <a:xfrm>
            <a:off x="215901" y="1344374"/>
            <a:ext cx="5781944" cy="26802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B199A1-AC66-C446-B2C0-49845E36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374" y="1840116"/>
            <a:ext cx="3568326" cy="291598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B86F692-07F5-1146-8DC2-215C5164FBFF}"/>
              </a:ext>
            </a:extLst>
          </p:cNvPr>
          <p:cNvSpPr/>
          <p:nvPr/>
        </p:nvSpPr>
        <p:spPr>
          <a:xfrm>
            <a:off x="1959339" y="3651536"/>
            <a:ext cx="1194827" cy="373123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3570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92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VII. Slack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연동하여 채널에 배포 알림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F65AA-FF01-AB44-9631-952487CDEAF4}"/>
              </a:ext>
            </a:extLst>
          </p:cNvPr>
          <p:cNvSpPr txBox="1"/>
          <p:nvPr/>
        </p:nvSpPr>
        <p:spPr>
          <a:xfrm>
            <a:off x="215900" y="968256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en-US" altLang="ko-KR" b="1" dirty="0"/>
              <a:t>Incoming</a:t>
            </a:r>
            <a:r>
              <a:rPr lang="ko-KR" altLang="en-US" b="1" dirty="0"/>
              <a:t> </a:t>
            </a:r>
            <a:r>
              <a:rPr lang="en-US" altLang="ko-KR" b="1" dirty="0"/>
              <a:t>Webhooks </a:t>
            </a:r>
            <a:r>
              <a:rPr lang="ko-KR" altLang="en-US" dirty="0"/>
              <a:t>탭에서</a:t>
            </a:r>
            <a:r>
              <a:rPr lang="ko-KR" altLang="en-US" b="1" dirty="0"/>
              <a:t> </a:t>
            </a:r>
            <a:r>
              <a:rPr lang="en-US" altLang="ko-KR" b="1" dirty="0"/>
              <a:t>Activate Incoming Webhooks </a:t>
            </a:r>
            <a:r>
              <a:rPr lang="en-US" altLang="ko-KR" b="1" dirty="0">
                <a:solidFill>
                  <a:srgbClr val="FF0000"/>
                </a:solidFill>
              </a:rPr>
              <a:t>On</a:t>
            </a:r>
            <a:r>
              <a:rPr lang="ko-KR" altLang="en-US" b="1" dirty="0" err="1"/>
              <a:t>으로</a:t>
            </a:r>
            <a:r>
              <a:rPr lang="ko-KR" altLang="en-US" b="1" dirty="0"/>
              <a:t> 변경</a:t>
            </a:r>
            <a:endParaRPr lang="en-US" altLang="ko-KR" b="1" dirty="0"/>
          </a:p>
          <a:p>
            <a:pPr lvl="1"/>
            <a:r>
              <a:rPr lang="ko-KR" altLang="en-US" dirty="0"/>
              <a:t>하단의</a:t>
            </a:r>
            <a:r>
              <a:rPr lang="ko-KR" altLang="en-US" b="1" dirty="0"/>
              <a:t> </a:t>
            </a:r>
            <a:r>
              <a:rPr lang="en-US" altLang="ko-KR" b="1" dirty="0"/>
              <a:t>Add New Webhook to Workspace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sp>
        <p:nvSpPr>
          <p:cNvPr id="9" name="Google Shape;90;p9">
            <a:extLst>
              <a:ext uri="{FF2B5EF4-FFF2-40B4-BE49-F238E27FC236}">
                <a16:creationId xmlns:a16="http://schemas.microsoft.com/office/drawing/2014/main" id="{645FB00A-C6C3-E84C-B05E-45F00E7E7F90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Webhook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설정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E65F50-DF25-6046-8375-CDA76F004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09" y="1465086"/>
            <a:ext cx="4507787" cy="32047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182B4D-ACB1-A44A-B6AE-7F6455661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297" y="1938481"/>
            <a:ext cx="3434849" cy="273140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92B3F13-0BCD-3940-8751-577A2948CF75}"/>
              </a:ext>
            </a:extLst>
          </p:cNvPr>
          <p:cNvSpPr/>
          <p:nvPr/>
        </p:nvSpPr>
        <p:spPr>
          <a:xfrm>
            <a:off x="5400430" y="4255665"/>
            <a:ext cx="1770932" cy="373123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347993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93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VII. Slack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연동하여 채널에 배포 알림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F65AA-FF01-AB44-9631-952487CDEAF4}"/>
              </a:ext>
            </a:extLst>
          </p:cNvPr>
          <p:cNvSpPr txBox="1"/>
          <p:nvPr/>
        </p:nvSpPr>
        <p:spPr>
          <a:xfrm>
            <a:off x="215900" y="968256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ko-KR" altLang="en-US" dirty="0"/>
              <a:t>알림을 게시할 채널 선택하고</a:t>
            </a:r>
            <a:r>
              <a:rPr lang="en-US" altLang="ko-KR" dirty="0"/>
              <a:t>,</a:t>
            </a:r>
            <a:r>
              <a:rPr lang="ko-KR" altLang="en-US" dirty="0"/>
              <a:t> 생성된 </a:t>
            </a:r>
            <a:r>
              <a:rPr lang="en-US" altLang="ko-KR" dirty="0"/>
              <a:t>Webhook URL </a:t>
            </a:r>
            <a:r>
              <a:rPr lang="ko-KR" altLang="en-US" dirty="0"/>
              <a:t>확인</a:t>
            </a:r>
            <a:endParaRPr lang="en-US" altLang="ko-KR" dirty="0"/>
          </a:p>
          <a:p>
            <a:pPr lvl="1"/>
            <a:endParaRPr lang="en-US" altLang="ko-KR" b="1" dirty="0"/>
          </a:p>
        </p:txBody>
      </p:sp>
      <p:sp>
        <p:nvSpPr>
          <p:cNvPr id="9" name="Google Shape;90;p9">
            <a:extLst>
              <a:ext uri="{FF2B5EF4-FFF2-40B4-BE49-F238E27FC236}">
                <a16:creationId xmlns:a16="http://schemas.microsoft.com/office/drawing/2014/main" id="{645FB00A-C6C3-E84C-B05E-45F00E7E7F90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Webhook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설정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64F084C-E318-2943-9977-CFF9A1EA1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90" y="1604849"/>
            <a:ext cx="3025083" cy="28617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4D446D2-FB2B-BF4C-844D-77188554D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6016" y="1521884"/>
            <a:ext cx="4601537" cy="294469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8D94EF2-4D4F-CF41-B485-38B1ABC81D89}"/>
              </a:ext>
            </a:extLst>
          </p:cNvPr>
          <p:cNvSpPr/>
          <p:nvPr/>
        </p:nvSpPr>
        <p:spPr>
          <a:xfrm>
            <a:off x="4084516" y="3957282"/>
            <a:ext cx="2412536" cy="364461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8178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94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VII. Slack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연동하여 채널에 배포 알림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F65AA-FF01-AB44-9631-952487CDEAF4}"/>
              </a:ext>
            </a:extLst>
          </p:cNvPr>
          <p:cNvSpPr txBox="1"/>
          <p:nvPr/>
        </p:nvSpPr>
        <p:spPr>
          <a:xfrm>
            <a:off x="215900" y="968256"/>
            <a:ext cx="868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en-US" altLang="ko-KR" b="1" dirty="0"/>
              <a:t>Slack</a:t>
            </a:r>
            <a:r>
              <a:rPr lang="ko-KR" altLang="en-US" b="1" dirty="0"/>
              <a:t>에 메시지를 전송할 </a:t>
            </a:r>
            <a:r>
              <a:rPr lang="en-US" altLang="ko-KR" b="1" dirty="0"/>
              <a:t>Lambda </a:t>
            </a:r>
            <a:r>
              <a:rPr lang="ko-KR" altLang="en-US" b="1" dirty="0"/>
              <a:t>함수를 생성</a:t>
            </a:r>
            <a:endParaRPr lang="en-US" altLang="ko-KR" b="1" dirty="0"/>
          </a:p>
        </p:txBody>
      </p:sp>
      <p:sp>
        <p:nvSpPr>
          <p:cNvPr id="9" name="Google Shape;90;p9">
            <a:extLst>
              <a:ext uri="{FF2B5EF4-FFF2-40B4-BE49-F238E27FC236}">
                <a16:creationId xmlns:a16="http://schemas.microsoft.com/office/drawing/2014/main" id="{645FB00A-C6C3-E84C-B05E-45F00E7E7F90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Lambda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–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함수 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1C3693-5F9D-C941-AE11-4D220BB42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163" y="1319396"/>
            <a:ext cx="4993674" cy="341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052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95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VII. Slack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연동하여 채널에 배포 알림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F65AA-FF01-AB44-9631-952487CDEAF4}"/>
              </a:ext>
            </a:extLst>
          </p:cNvPr>
          <p:cNvSpPr txBox="1"/>
          <p:nvPr/>
        </p:nvSpPr>
        <p:spPr>
          <a:xfrm>
            <a:off x="215900" y="968256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ko-KR" altLang="en-US" dirty="0"/>
              <a:t>생성된 함수 개요에서 </a:t>
            </a:r>
            <a:r>
              <a:rPr lang="ko-KR" altLang="en-US" b="1" dirty="0"/>
              <a:t>트리거 추가 </a:t>
            </a:r>
            <a:r>
              <a:rPr lang="ko-KR" altLang="en-US" dirty="0"/>
              <a:t>클릭하여 앞에서 생성한 </a:t>
            </a:r>
            <a:r>
              <a:rPr lang="en-US" altLang="ko-KR" b="1" dirty="0"/>
              <a:t>SNS </a:t>
            </a:r>
            <a:r>
              <a:rPr lang="ko-KR" altLang="en-US" b="1" dirty="0"/>
              <a:t>주제</a:t>
            </a:r>
            <a:r>
              <a:rPr lang="ko-KR" altLang="en-US" dirty="0"/>
              <a:t>로 트리거 구성</a:t>
            </a:r>
            <a:endParaRPr lang="en-US" altLang="ko-KR" dirty="0"/>
          </a:p>
          <a:p>
            <a:pPr lvl="1"/>
            <a:endParaRPr lang="en-US" altLang="ko-KR" b="1" dirty="0"/>
          </a:p>
        </p:txBody>
      </p:sp>
      <p:sp>
        <p:nvSpPr>
          <p:cNvPr id="9" name="Google Shape;90;p9">
            <a:extLst>
              <a:ext uri="{FF2B5EF4-FFF2-40B4-BE49-F238E27FC236}">
                <a16:creationId xmlns:a16="http://schemas.microsoft.com/office/drawing/2014/main" id="{645FB00A-C6C3-E84C-B05E-45F00E7E7F90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Lambda –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트리거 추가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2D57B2-E8DB-1345-BA20-27B9BA9BD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80" y="1297983"/>
            <a:ext cx="5811593" cy="26708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878AB22-4351-7340-8415-A025B1DC4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738" y="1429921"/>
            <a:ext cx="4141462" cy="32832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B72F984-8415-DB48-8954-C1FCEDA746BE}"/>
              </a:ext>
            </a:extLst>
          </p:cNvPr>
          <p:cNvSpPr/>
          <p:nvPr/>
        </p:nvSpPr>
        <p:spPr>
          <a:xfrm>
            <a:off x="356793" y="3081171"/>
            <a:ext cx="961868" cy="364673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86907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96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VII. Slack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연동하여 채널에 배포 알림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F65AA-FF01-AB44-9631-952487CDEAF4}"/>
              </a:ext>
            </a:extLst>
          </p:cNvPr>
          <p:cNvSpPr txBox="1"/>
          <p:nvPr/>
        </p:nvSpPr>
        <p:spPr>
          <a:xfrm>
            <a:off x="215900" y="968256"/>
            <a:ext cx="8686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ko-KR" altLang="en-US" b="1" dirty="0"/>
              <a:t>구성 </a:t>
            </a:r>
            <a:r>
              <a:rPr lang="en-US" altLang="ko-KR" b="1" dirty="0"/>
              <a:t>–</a:t>
            </a:r>
            <a:r>
              <a:rPr lang="ko-KR" altLang="en-US" b="1" dirty="0"/>
              <a:t> 환경변수 </a:t>
            </a:r>
            <a:r>
              <a:rPr lang="ko-KR" altLang="en-US" dirty="0"/>
              <a:t>에서 </a:t>
            </a:r>
            <a:r>
              <a:rPr lang="en-US" altLang="ko-KR" b="1" dirty="0"/>
              <a:t>HOOK_URL, SLACK_CHANNEL</a:t>
            </a:r>
            <a:r>
              <a:rPr lang="ko-KR" altLang="en-US" b="1" dirty="0"/>
              <a:t> </a:t>
            </a:r>
            <a:r>
              <a:rPr lang="ko-KR" altLang="en-US" dirty="0"/>
              <a:t>설정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HOOK_URL : </a:t>
            </a:r>
            <a:r>
              <a:rPr lang="ko-KR" altLang="en-US" dirty="0"/>
              <a:t>앞에서 확인한 </a:t>
            </a:r>
            <a:r>
              <a:rPr lang="en-US" altLang="ko-KR" dirty="0"/>
              <a:t>Slack Webhook URL</a:t>
            </a:r>
          </a:p>
          <a:p>
            <a:pPr lvl="1"/>
            <a:r>
              <a:rPr lang="en-US" altLang="ko-KR" dirty="0"/>
              <a:t>SALCK_CHANNEL : </a:t>
            </a:r>
            <a:r>
              <a:rPr lang="ko-KR" altLang="en-US" dirty="0"/>
              <a:t>앞에서 설정한 알림 게시할 채널</a:t>
            </a:r>
            <a:endParaRPr lang="en-US" altLang="ko-KR" dirty="0"/>
          </a:p>
          <a:p>
            <a:pPr lvl="1"/>
            <a:endParaRPr lang="en-US" altLang="ko-KR" b="1" dirty="0"/>
          </a:p>
        </p:txBody>
      </p:sp>
      <p:sp>
        <p:nvSpPr>
          <p:cNvPr id="9" name="Google Shape;90;p9">
            <a:extLst>
              <a:ext uri="{FF2B5EF4-FFF2-40B4-BE49-F238E27FC236}">
                <a16:creationId xmlns:a16="http://schemas.microsoft.com/office/drawing/2014/main" id="{645FB00A-C6C3-E84C-B05E-45F00E7E7F90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Lambda –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환경변수 설정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B3FE71B-0A03-AB4D-A3D5-15E8C4BCE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889" y="1983919"/>
            <a:ext cx="7147668" cy="216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168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97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VII. Slack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연동하여 채널에 배포 알림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F65AA-FF01-AB44-9631-952487CDEAF4}"/>
              </a:ext>
            </a:extLst>
          </p:cNvPr>
          <p:cNvSpPr txBox="1"/>
          <p:nvPr/>
        </p:nvSpPr>
        <p:spPr>
          <a:xfrm>
            <a:off x="215900" y="968256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en-US" altLang="ko-KR" dirty="0"/>
              <a:t>Slack</a:t>
            </a:r>
            <a:r>
              <a:rPr lang="ko-KR" altLang="en-US" dirty="0"/>
              <a:t>에 메시지를 전송하는 </a:t>
            </a:r>
            <a:r>
              <a:rPr lang="en-US" altLang="ko-KR" dirty="0"/>
              <a:t>python </a:t>
            </a:r>
            <a:r>
              <a:rPr lang="ko-KR" altLang="en-US" dirty="0"/>
              <a:t>스크립트 작성</a:t>
            </a:r>
            <a:endParaRPr lang="en-US" altLang="ko-KR" dirty="0"/>
          </a:p>
          <a:p>
            <a:pPr lvl="1"/>
            <a:endParaRPr lang="en-US" altLang="ko-KR" b="1" dirty="0"/>
          </a:p>
        </p:txBody>
      </p:sp>
      <p:sp>
        <p:nvSpPr>
          <p:cNvPr id="9" name="Google Shape;90;p9">
            <a:extLst>
              <a:ext uri="{FF2B5EF4-FFF2-40B4-BE49-F238E27FC236}">
                <a16:creationId xmlns:a16="http://schemas.microsoft.com/office/drawing/2014/main" id="{645FB00A-C6C3-E84C-B05E-45F00E7E7F90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Lambda –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 작성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709E2B-992E-DF48-B39B-C6947BC84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178" y="1260096"/>
            <a:ext cx="6425643" cy="347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063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4E231961-0F1B-AB44-BA54-51F19CC09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515" y="1488025"/>
            <a:ext cx="4410885" cy="3244313"/>
          </a:xfrm>
          <a:prstGeom prst="rect">
            <a:avLst/>
          </a:prstGeom>
        </p:spPr>
      </p:pic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98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VII. Slack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연동하여 채널에 배포 알림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F65AA-FF01-AB44-9631-952487CDEAF4}"/>
              </a:ext>
            </a:extLst>
          </p:cNvPr>
          <p:cNvSpPr txBox="1"/>
          <p:nvPr/>
        </p:nvSpPr>
        <p:spPr>
          <a:xfrm>
            <a:off x="215900" y="968256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ko-KR" altLang="en-US" dirty="0"/>
              <a:t>스크립트를 테스트하기 위한 테스트 이벤트 구성</a:t>
            </a:r>
            <a:endParaRPr lang="en-US" altLang="ko-KR" dirty="0"/>
          </a:p>
          <a:p>
            <a:pPr lvl="1"/>
            <a:endParaRPr lang="en-US" altLang="ko-KR" b="1" dirty="0"/>
          </a:p>
        </p:txBody>
      </p:sp>
      <p:sp>
        <p:nvSpPr>
          <p:cNvPr id="9" name="Google Shape;90;p9">
            <a:extLst>
              <a:ext uri="{FF2B5EF4-FFF2-40B4-BE49-F238E27FC236}">
                <a16:creationId xmlns:a16="http://schemas.microsoft.com/office/drawing/2014/main" id="{645FB00A-C6C3-E84C-B05E-45F00E7E7F90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Lambda –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테스트 이벤트 구성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2649DEB-C25F-974F-A787-4F419D09E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488025"/>
            <a:ext cx="4073893" cy="84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801689"/>
      </p:ext>
    </p:extLst>
  </p:cSld>
  <p:clrMapOvr>
    <a:masterClrMapping/>
  </p:clrMapOvr>
</p:sld>
</file>

<file path=ppt/theme/theme1.xml><?xml version="1.0" encoding="utf-8"?>
<a:theme xmlns:a="http://schemas.openxmlformats.org/drawingml/2006/main" name="Megazone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31166</TotalTime>
  <Words>4080</Words>
  <Application>Microsoft Macintosh PowerPoint</Application>
  <PresentationFormat>화면 슬라이드 쇼(16:9)</PresentationFormat>
  <Paragraphs>845</Paragraphs>
  <Slides>102</Slides>
  <Notes>85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102</vt:i4>
      </vt:variant>
    </vt:vector>
  </HeadingPairs>
  <TitlesOfParts>
    <vt:vector size="110" baseType="lpstr">
      <vt:lpstr>맑은 고딕</vt:lpstr>
      <vt:lpstr>맑은 고딕</vt:lpstr>
      <vt:lpstr>Slack-Lato</vt:lpstr>
      <vt:lpstr>Arial</vt:lpstr>
      <vt:lpstr>Calibri</vt:lpstr>
      <vt:lpstr>Menlo</vt:lpstr>
      <vt:lpstr>Wingdings</vt:lpstr>
      <vt:lpstr>Megazone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C-SA-roy</dc:creator>
  <cp:lastModifiedBy>Microsoft Office User</cp:lastModifiedBy>
  <cp:revision>349</cp:revision>
  <cp:lastPrinted>2019-05-29T13:45:13Z</cp:lastPrinted>
  <dcterms:modified xsi:type="dcterms:W3CDTF">2021-03-04T02:47:25Z</dcterms:modified>
</cp:coreProperties>
</file>